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2"/>
  </p:sldMasterIdLst>
  <p:notesMasterIdLst>
    <p:notesMasterId r:id="rId48"/>
  </p:notesMasterIdLst>
  <p:sldIdLst>
    <p:sldId id="256" r:id="rId3"/>
    <p:sldId id="258" r:id="rId4"/>
    <p:sldId id="295" r:id="rId5"/>
    <p:sldId id="297" r:id="rId6"/>
    <p:sldId id="301" r:id="rId7"/>
    <p:sldId id="306" r:id="rId8"/>
    <p:sldId id="304" r:id="rId9"/>
    <p:sldId id="305" r:id="rId10"/>
    <p:sldId id="318" r:id="rId11"/>
    <p:sldId id="317" r:id="rId12"/>
    <p:sldId id="319" r:id="rId13"/>
    <p:sldId id="320" r:id="rId14"/>
    <p:sldId id="321" r:id="rId15"/>
    <p:sldId id="341" r:id="rId16"/>
    <p:sldId id="334" r:id="rId17"/>
    <p:sldId id="342" r:id="rId18"/>
    <p:sldId id="345" r:id="rId19"/>
    <p:sldId id="313" r:id="rId20"/>
    <p:sldId id="316" r:id="rId21"/>
    <p:sldId id="311" r:id="rId22"/>
    <p:sldId id="322" r:id="rId23"/>
    <p:sldId id="323" r:id="rId24"/>
    <p:sldId id="327" r:id="rId25"/>
    <p:sldId id="325" r:id="rId26"/>
    <p:sldId id="324" r:id="rId27"/>
    <p:sldId id="264" r:id="rId28"/>
    <p:sldId id="346" r:id="rId29"/>
    <p:sldId id="326" r:id="rId30"/>
    <p:sldId id="328" r:id="rId31"/>
    <p:sldId id="347" r:id="rId32"/>
    <p:sldId id="348" r:id="rId33"/>
    <p:sldId id="330" r:id="rId34"/>
    <p:sldId id="329" r:id="rId35"/>
    <p:sldId id="331" r:id="rId36"/>
    <p:sldId id="335" r:id="rId37"/>
    <p:sldId id="333" r:id="rId38"/>
    <p:sldId id="332" r:id="rId39"/>
    <p:sldId id="336" r:id="rId40"/>
    <p:sldId id="337" r:id="rId41"/>
    <p:sldId id="338" r:id="rId42"/>
    <p:sldId id="339" r:id="rId43"/>
    <p:sldId id="340" r:id="rId44"/>
    <p:sldId id="344" r:id="rId45"/>
    <p:sldId id="349" r:id="rId46"/>
    <p:sldId id="278" r:id="rId47"/>
  </p:sldIdLst>
  <p:sldSz cx="9144000" cy="5143500" type="screen16x9"/>
  <p:notesSz cx="6858000" cy="9144000"/>
  <p:embeddedFontLst>
    <p:embeddedFont>
      <p:font typeface="Cousine" panose="020B060402020202020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A1"/>
    <a:srgbClr val="A2A2A2"/>
    <a:srgbClr val="C00000"/>
    <a:srgbClr val="CE4955"/>
    <a:srgbClr val="585C5F"/>
    <a:srgbClr val="FFCCF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55EEA4-988B-492D-99E5-9B07CBB69424}">
  <a:tblStyle styleId="{FC55EEA4-988B-492D-99E5-9B07CBB694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16E642-95D0-4B56-8B43-F84085D1147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83784" autoAdjust="0"/>
  </p:normalViewPr>
  <p:slideViewPr>
    <p:cSldViewPr>
      <p:cViewPr varScale="1">
        <p:scale>
          <a:sx n="126" d="100"/>
          <a:sy n="126" d="100"/>
        </p:scale>
        <p:origin x="792"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6888622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l-PL"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434343"/>
                </a:solidFill>
                <a:effectLst/>
                <a:latin typeface="Open Sans" panose="020B0606030504020204" pitchFamily="34" charset="0"/>
              </a:rPr>
              <a:t>SOF: </a:t>
            </a:r>
            <a:r>
              <a:rPr lang="en-US" b="0" i="0" dirty="0">
                <a:solidFill>
                  <a:srgbClr val="434343"/>
                </a:solidFill>
                <a:effectLst/>
                <a:latin typeface="Open Sans" panose="020B0606030504020204" pitchFamily="34" charset="0"/>
              </a:rPr>
              <a:t>The Start of Frame is a 'dominant 0' to tell the other nodes that a CAN node intends to talk</a:t>
            </a:r>
          </a:p>
          <a:p>
            <a:pPr algn="l">
              <a:buFont typeface="Arial" panose="020B0604020202020204" pitchFamily="34" charset="0"/>
              <a:buChar char="•"/>
            </a:pPr>
            <a:r>
              <a:rPr lang="en-US" b="1" i="0" dirty="0">
                <a:solidFill>
                  <a:srgbClr val="434343"/>
                </a:solidFill>
                <a:effectLst/>
                <a:latin typeface="Open Sans" panose="020B0606030504020204" pitchFamily="34" charset="0"/>
              </a:rPr>
              <a:t>ID: </a:t>
            </a:r>
            <a:r>
              <a:rPr lang="en-US" b="0" i="0" dirty="0">
                <a:solidFill>
                  <a:srgbClr val="434343"/>
                </a:solidFill>
                <a:effectLst/>
                <a:latin typeface="Open Sans" panose="020B0606030504020204" pitchFamily="34" charset="0"/>
              </a:rPr>
              <a:t>The ID is the frame identifier - lower values have higher priority</a:t>
            </a:r>
          </a:p>
          <a:p>
            <a:pPr algn="l">
              <a:buFont typeface="Arial" panose="020B0604020202020204" pitchFamily="34" charset="0"/>
              <a:buChar char="•"/>
            </a:pPr>
            <a:r>
              <a:rPr lang="en-US" b="1" i="0" dirty="0">
                <a:solidFill>
                  <a:srgbClr val="434343"/>
                </a:solidFill>
                <a:effectLst/>
                <a:latin typeface="Open Sans" panose="020B0606030504020204" pitchFamily="34" charset="0"/>
              </a:rPr>
              <a:t>RTR:</a:t>
            </a:r>
            <a:r>
              <a:rPr lang="en-US" b="0" i="0" dirty="0">
                <a:solidFill>
                  <a:srgbClr val="434343"/>
                </a:solidFill>
                <a:effectLst/>
                <a:latin typeface="Open Sans" panose="020B0606030504020204" pitchFamily="34" charset="0"/>
              </a:rPr>
              <a:t> The Remote Transmission Request indicates whether a node sends data or requests dedicated data from another node</a:t>
            </a:r>
          </a:p>
          <a:p>
            <a:pPr algn="l">
              <a:buFont typeface="Arial" panose="020B0604020202020204" pitchFamily="34" charset="0"/>
              <a:buChar char="•"/>
            </a:pPr>
            <a:r>
              <a:rPr lang="en-US" b="1" i="0" dirty="0">
                <a:solidFill>
                  <a:srgbClr val="434343"/>
                </a:solidFill>
                <a:effectLst/>
                <a:latin typeface="Open Sans" panose="020B0606030504020204" pitchFamily="34" charset="0"/>
              </a:rPr>
              <a:t>Control: </a:t>
            </a:r>
            <a:r>
              <a:rPr lang="en-US" b="0" i="0" dirty="0">
                <a:solidFill>
                  <a:srgbClr val="434343"/>
                </a:solidFill>
                <a:effectLst/>
                <a:latin typeface="Open Sans" panose="020B0606030504020204" pitchFamily="34" charset="0"/>
              </a:rPr>
              <a:t>The Control contains the Identifier Extension Bit (IDE) which is a 'dominant 0' for 11-bit. It also contains the 4 bit Data Length Code (DLC) that specifies the length of the data bytes to be transmitted (0 to 8 bytes)</a:t>
            </a:r>
          </a:p>
          <a:p>
            <a:pPr algn="l">
              <a:buFont typeface="Arial" panose="020B0604020202020204" pitchFamily="34" charset="0"/>
              <a:buChar char="•"/>
            </a:pPr>
            <a:r>
              <a:rPr lang="en-US" b="1" i="0" dirty="0">
                <a:solidFill>
                  <a:srgbClr val="434343"/>
                </a:solidFill>
                <a:effectLst/>
                <a:latin typeface="Open Sans" panose="020B0606030504020204" pitchFamily="34" charset="0"/>
              </a:rPr>
              <a:t>Data:</a:t>
            </a:r>
            <a:r>
              <a:rPr lang="en-US" b="0" i="0" dirty="0">
                <a:solidFill>
                  <a:srgbClr val="434343"/>
                </a:solidFill>
                <a:effectLst/>
                <a:latin typeface="Open Sans" panose="020B0606030504020204" pitchFamily="34" charset="0"/>
              </a:rPr>
              <a:t> The Data contains the data bytes aka payload, which includes CAN signals that can be extracted and decoded for information</a:t>
            </a:r>
          </a:p>
          <a:p>
            <a:pPr algn="l">
              <a:buFont typeface="Arial" panose="020B0604020202020204" pitchFamily="34" charset="0"/>
              <a:buChar char="•"/>
            </a:pPr>
            <a:r>
              <a:rPr lang="en-US" b="1" i="0" dirty="0">
                <a:solidFill>
                  <a:srgbClr val="434343"/>
                </a:solidFill>
                <a:effectLst/>
                <a:latin typeface="Open Sans" panose="020B0606030504020204" pitchFamily="34" charset="0"/>
              </a:rPr>
              <a:t>CRC: </a:t>
            </a:r>
            <a:r>
              <a:rPr lang="en-US" b="0" i="0" dirty="0">
                <a:solidFill>
                  <a:srgbClr val="434343"/>
                </a:solidFill>
                <a:effectLst/>
                <a:latin typeface="Open Sans" panose="020B0606030504020204" pitchFamily="34" charset="0"/>
              </a:rPr>
              <a:t>The Cyclic Redundancy Check is used to ensure data integrity</a:t>
            </a:r>
          </a:p>
          <a:p>
            <a:pPr algn="l">
              <a:buFont typeface="Arial" panose="020B0604020202020204" pitchFamily="34" charset="0"/>
              <a:buChar char="•"/>
            </a:pPr>
            <a:r>
              <a:rPr lang="en-US" b="1" i="0" dirty="0">
                <a:solidFill>
                  <a:srgbClr val="434343"/>
                </a:solidFill>
                <a:effectLst/>
                <a:latin typeface="Open Sans" panose="020B0606030504020204" pitchFamily="34" charset="0"/>
              </a:rPr>
              <a:t>ACK: </a:t>
            </a:r>
            <a:r>
              <a:rPr lang="en-US" b="0" i="0" dirty="0">
                <a:solidFill>
                  <a:srgbClr val="434343"/>
                </a:solidFill>
                <a:effectLst/>
                <a:latin typeface="Open Sans" panose="020B0606030504020204" pitchFamily="34" charset="0"/>
              </a:rPr>
              <a:t>The ACK slot indicates if the node has acknowledged and received the data correctly</a:t>
            </a:r>
          </a:p>
          <a:p>
            <a:pPr algn="l">
              <a:buFont typeface="Arial" panose="020B0604020202020204" pitchFamily="34" charset="0"/>
              <a:buChar char="•"/>
            </a:pPr>
            <a:r>
              <a:rPr lang="en-US" b="1" i="0" dirty="0">
                <a:solidFill>
                  <a:srgbClr val="434343"/>
                </a:solidFill>
                <a:effectLst/>
                <a:latin typeface="Open Sans" panose="020B0606030504020204" pitchFamily="34" charset="0"/>
              </a:rPr>
              <a:t>EOF:</a:t>
            </a:r>
            <a:r>
              <a:rPr lang="en-US" b="0" i="0" dirty="0">
                <a:solidFill>
                  <a:srgbClr val="434343"/>
                </a:solidFill>
                <a:effectLst/>
                <a:latin typeface="Open Sans" panose="020B0606030504020204" pitchFamily="34" charset="0"/>
              </a:rPr>
              <a:t> The EOF marks the end of the CAN frame</a:t>
            </a:r>
            <a:endParaRPr lang="pl-PL" b="0" i="0" dirty="0">
              <a:solidFill>
                <a:srgbClr val="434343"/>
              </a:solidFill>
              <a:effectLst/>
              <a:latin typeface="Open Sans" panose="020B0606030504020204" pitchFamily="34" charset="0"/>
            </a:endParaRPr>
          </a:p>
          <a:p>
            <a:pPr algn="l">
              <a:buFont typeface="Arial" panose="020B0604020202020204" pitchFamily="34" charset="0"/>
              <a:buChar char="•"/>
            </a:pPr>
            <a:endParaRPr lang="pl-PL" b="0" i="0" dirty="0">
              <a:solidFill>
                <a:srgbClr val="434343"/>
              </a:solidFill>
              <a:effectLst/>
              <a:latin typeface="Open Sans" panose="020B0606030504020204" pitchFamily="34" charset="0"/>
            </a:endParaRPr>
          </a:p>
          <a:p>
            <a:pPr algn="l">
              <a:buFont typeface="Arial" panose="020B0604020202020204" pitchFamily="34" charset="0"/>
              <a:buChar char="•"/>
            </a:pPr>
            <a:endParaRPr lang="pl-PL" b="0" i="0" dirty="0">
              <a:solidFill>
                <a:srgbClr val="434343"/>
              </a:solidFill>
              <a:effectLst/>
              <a:latin typeface="Open Sans" panose="020B0606030504020204" pitchFamily="34" charset="0"/>
            </a:endParaRPr>
          </a:p>
          <a:p>
            <a:pPr algn="l">
              <a:buFont typeface="Arial" panose="020B0604020202020204" pitchFamily="34" charset="0"/>
              <a:buChar char="•"/>
            </a:pPr>
            <a:endParaRPr lang="pl-PL" b="0" i="0" dirty="0">
              <a:solidFill>
                <a:srgbClr val="434343"/>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707070"/>
                </a:solidFill>
                <a:effectLst/>
                <a:latin typeface="inherit"/>
              </a:rPr>
              <a:t>High noise tolerance (the physical layer and protocol support noise robustness)</a:t>
            </a:r>
          </a:p>
          <a:p>
            <a:pPr algn="l" fontAlgn="base">
              <a:buFont typeface="Arial" panose="020B0604020202020204" pitchFamily="34" charset="0"/>
              <a:buChar char="•"/>
            </a:pPr>
            <a:r>
              <a:rPr lang="en-US" b="0" i="0" dirty="0">
                <a:solidFill>
                  <a:srgbClr val="707070"/>
                </a:solidFill>
                <a:effectLst/>
                <a:latin typeface="inherit"/>
              </a:rPr>
              <a:t>Supports long single buses (tens of feet) without especially careful design</a:t>
            </a:r>
          </a:p>
          <a:p>
            <a:pPr algn="l" fontAlgn="base">
              <a:buFont typeface="Arial" panose="020B0604020202020204" pitchFamily="34" charset="0"/>
              <a:buChar char="•"/>
            </a:pPr>
            <a:r>
              <a:rPr lang="en-US" b="0" i="0" dirty="0">
                <a:solidFill>
                  <a:srgbClr val="707070"/>
                </a:solidFill>
                <a:effectLst/>
                <a:latin typeface="inherit"/>
              </a:rPr>
              <a:t>Superior performance for use case to UART/K-Line, I2C/TWI or SPI</a:t>
            </a:r>
          </a:p>
          <a:p>
            <a:pPr algn="l" fontAlgn="base">
              <a:buFont typeface="Arial" panose="020B0604020202020204" pitchFamily="34" charset="0"/>
              <a:buChar char="•"/>
            </a:pPr>
            <a:r>
              <a:rPr lang="en-US" b="0" i="0" dirty="0">
                <a:solidFill>
                  <a:srgbClr val="707070"/>
                </a:solidFill>
                <a:effectLst/>
                <a:latin typeface="inherit"/>
              </a:rPr>
              <a:t>Native multicast and broadcast</a:t>
            </a:r>
          </a:p>
          <a:p>
            <a:pPr algn="l" fontAlgn="base">
              <a:buFont typeface="Arial" panose="020B0604020202020204" pitchFamily="34" charset="0"/>
              <a:buChar char="•"/>
            </a:pPr>
            <a:r>
              <a:rPr lang="en-US" b="0" i="0" dirty="0">
                <a:solidFill>
                  <a:srgbClr val="707070"/>
                </a:solidFill>
                <a:effectLst/>
                <a:latin typeface="inherit"/>
              </a:rPr>
              <a:t>Built-in frame priorities</a:t>
            </a:r>
          </a:p>
          <a:p>
            <a:pPr algn="l" fontAlgn="base">
              <a:buFont typeface="Arial" panose="020B0604020202020204" pitchFamily="34" charset="0"/>
              <a:buChar char="•"/>
            </a:pPr>
            <a:r>
              <a:rPr lang="en-US" b="0" i="0" dirty="0">
                <a:solidFill>
                  <a:srgbClr val="707070"/>
                </a:solidFill>
                <a:effectLst/>
                <a:latin typeface="inherit"/>
              </a:rPr>
              <a:t>Non-destructive collision resolution</a:t>
            </a:r>
          </a:p>
          <a:p>
            <a:pPr algn="l" fontAlgn="base">
              <a:buFont typeface="Arial" panose="020B0604020202020204" pitchFamily="34" charset="0"/>
              <a:buChar char="•"/>
            </a:pPr>
            <a:r>
              <a:rPr lang="en-US" b="0" i="0" dirty="0">
                <a:solidFill>
                  <a:srgbClr val="707070"/>
                </a:solidFill>
                <a:effectLst/>
                <a:latin typeface="inherit"/>
              </a:rPr>
              <a:t>100% distributed in operation (no bus master(s))</a:t>
            </a:r>
          </a:p>
          <a:p>
            <a:pPr algn="l" fontAlgn="base">
              <a:buFont typeface="Arial" panose="020B0604020202020204" pitchFamily="34" charset="0"/>
              <a:buChar char="•"/>
            </a:pPr>
            <a:r>
              <a:rPr lang="en-US" b="0" i="0" dirty="0" err="1">
                <a:solidFill>
                  <a:srgbClr val="707070"/>
                </a:solidFill>
                <a:effectLst/>
                <a:latin typeface="inherit"/>
              </a:rPr>
              <a:t>CANnot</a:t>
            </a:r>
            <a:r>
              <a:rPr lang="en-US" b="0" i="0" dirty="0">
                <a:solidFill>
                  <a:srgbClr val="707070"/>
                </a:solidFill>
                <a:effectLst/>
                <a:latin typeface="inherit"/>
              </a:rPr>
              <a:t> Do: Error Handling</a:t>
            </a:r>
          </a:p>
          <a:p>
            <a:pPr algn="l">
              <a:buFont typeface="Arial" panose="020B0604020202020204" pitchFamily="34" charset="0"/>
              <a:buChar char="•"/>
            </a:pPr>
            <a:endParaRPr lang="en-US" b="0" i="0" dirty="0">
              <a:solidFill>
                <a:srgbClr val="434343"/>
              </a:solidFill>
              <a:effectLst/>
              <a:latin typeface="Open Sans" panose="020B0606030504020204" pitchFamily="34" charset="0"/>
            </a:endParaRPr>
          </a:p>
          <a:p>
            <a:endParaRPr lang="pl-PL" dirty="0"/>
          </a:p>
        </p:txBody>
      </p:sp>
    </p:spTree>
    <p:extLst>
      <p:ext uri="{BB962C8B-B14F-4D97-AF65-F5344CB8AC3E}">
        <p14:creationId xmlns:p14="http://schemas.microsoft.com/office/powerpoint/2010/main" val="135998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pl-PL" b="1" i="0" dirty="0">
                <a:solidFill>
                  <a:srgbClr val="000000"/>
                </a:solidFill>
                <a:effectLst/>
                <a:latin typeface="Literata"/>
              </a:rPr>
              <a:t>Application layer</a:t>
            </a:r>
          </a:p>
          <a:p>
            <a:endParaRPr lang="pl-PL" dirty="0"/>
          </a:p>
        </p:txBody>
      </p:sp>
    </p:spTree>
    <p:extLst>
      <p:ext uri="{BB962C8B-B14F-4D97-AF65-F5344CB8AC3E}">
        <p14:creationId xmlns:p14="http://schemas.microsoft.com/office/powerpoint/2010/main" val="2030611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pl-PL" b="0" i="0" dirty="0">
                <a:solidFill>
                  <a:srgbClr val="595959"/>
                </a:solidFill>
                <a:effectLst/>
                <a:latin typeface="Calibri Regular"/>
              </a:rPr>
              <a:t>Iloczyn na drucie polaga to na tym ze logiczne zero czyli zwarcie do masy zawsze potrafi przykryc logigiczna jedynke zwykle podciagana rezystorem do zasil;ania rezystorem </a:t>
            </a:r>
          </a:p>
          <a:p>
            <a:endParaRPr lang="pl-PL" b="0" i="0" dirty="0">
              <a:solidFill>
                <a:srgbClr val="595959"/>
              </a:solidFill>
              <a:effectLst/>
              <a:latin typeface="Calibri Regular"/>
            </a:endParaRPr>
          </a:p>
          <a:p>
            <a:endParaRPr lang="pl-PL" b="0" i="0" dirty="0">
              <a:solidFill>
                <a:srgbClr val="595959"/>
              </a:solidFill>
              <a:effectLst/>
              <a:latin typeface="Calibri Regular"/>
            </a:endParaRPr>
          </a:p>
          <a:p>
            <a:endParaRPr lang="pl-PL" b="0" i="0" dirty="0">
              <a:solidFill>
                <a:srgbClr val="595959"/>
              </a:solidFill>
              <a:effectLst/>
              <a:latin typeface="Calibri Regular"/>
            </a:endParaRPr>
          </a:p>
          <a:p>
            <a:r>
              <a:rPr lang="en-US" b="0" i="0" dirty="0">
                <a:solidFill>
                  <a:srgbClr val="595959"/>
                </a:solidFill>
                <a:effectLst/>
                <a:latin typeface="Calibri Regular"/>
              </a:rPr>
              <a:t>The "arbitration" guarantees a smooth/proper message transfer on the CAN bus. During an "arbitration phase" it is determined which of the simultaneously transmitted messages has the highest priority. Only the network node sending this message, may proceed with the transmission of its message after the arbitration. The message with the lowest value of the message identifier has the highest priority.</a:t>
            </a:r>
            <a:br>
              <a:rPr lang="en-US" dirty="0"/>
            </a:br>
            <a:br>
              <a:rPr lang="en-US" dirty="0"/>
            </a:br>
            <a:r>
              <a:rPr lang="en-US" b="0" i="0" dirty="0">
                <a:solidFill>
                  <a:srgbClr val="595959"/>
                </a:solidFill>
                <a:effectLst/>
                <a:latin typeface="Calibri Regular"/>
              </a:rPr>
              <a:t>During the arbitration phase – it includes the sending of the message identifier and the so-called RTR bit ("remote transmission request" bit) – each node monitors the signal level on the bus.</a:t>
            </a:r>
            <a:br>
              <a:rPr lang="en-US" dirty="0"/>
            </a:br>
            <a:br>
              <a:rPr lang="en-US" dirty="0"/>
            </a:br>
            <a:r>
              <a:rPr lang="en-US" b="0" i="0" dirty="0">
                <a:solidFill>
                  <a:srgbClr val="595959"/>
                </a:solidFill>
                <a:effectLst/>
                <a:latin typeface="Calibri Regular"/>
              </a:rPr>
              <a:t>If a network node – himself having a recessive level (a recessive bit) – detects a dominant bus level (a dominant bit) it interrupts its transmission process immediately and switches into the receiving state. As with every bus arbitration, a message is sent, the procedure ensures "lossless" bus access.</a:t>
            </a:r>
            <a:endParaRPr lang="en-US" dirty="0"/>
          </a:p>
        </p:txBody>
      </p:sp>
    </p:spTree>
    <p:extLst>
      <p:ext uri="{BB962C8B-B14F-4D97-AF65-F5344CB8AC3E}">
        <p14:creationId xmlns:p14="http://schemas.microsoft.com/office/powerpoint/2010/main" val="385341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en-US" dirty="0"/>
              <a:t>Consider the scenario in which you are the ruler of a medieval castle with valuable assets within. You successfully complete a raid on an enemy army and return to your castle. A soldier in your army wishes to approach you and present the severed head of an enemy commander you defeated in battle, as is traditional. This warrior wears your uniform and displays the correct crest, knows the password of the day, appears to know their way around the interior of your castle, and waits for permission to enter your inner stronghold to pay their respects. Consider how you might handle suspicious individuals who pass normal authentication checks requesting privileged access. What existing security protocols or authentication processes would help you determine whether this warrior is an enemy shinobi in disguise who intends to do you harm? Other than outright rejecting the warrior’s request, how might you mitigate the risk if you cannot verify their identity?</a:t>
            </a:r>
          </a:p>
        </p:txBody>
      </p:sp>
    </p:spTree>
    <p:extLst>
      <p:ext uri="{BB962C8B-B14F-4D97-AF65-F5344CB8AC3E}">
        <p14:creationId xmlns:p14="http://schemas.microsoft.com/office/powerpoint/2010/main" val="3891195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timing delays, use random seed,use long seed/ key to , use non propriaty crypto</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en-US" dirty="0"/>
              <a:t>Consider this scenario: you are the ruler of a medieval castle with valuable information, treasure, and people inside. You receive credible intelligence that a shinobi plans to infiltrate your castle. Imagine that your guards have perfect knowledge of time but can enforce only the following rules: </a:t>
            </a:r>
            <a:endParaRPr lang="pl-PL" dirty="0"/>
          </a:p>
          <a:p>
            <a:r>
              <a:rPr lang="en-US" dirty="0"/>
              <a:t>• When any gate or door (interior or exterior) can be locked and unlocked</a:t>
            </a:r>
            <a:endParaRPr lang="pl-PL" dirty="0"/>
          </a:p>
          <a:p>
            <a:r>
              <a:rPr lang="en-US" dirty="0"/>
              <a:t> • Curfews, after which anyone found in the halls will be detained </a:t>
            </a:r>
            <a:endParaRPr lang="pl-PL" dirty="0"/>
          </a:p>
          <a:p>
            <a:endParaRPr lang="pl-PL" dirty="0"/>
          </a:p>
          <a:p>
            <a:pPr marL="139700" indent="0">
              <a:buNone/>
            </a:pPr>
            <a:r>
              <a:rPr lang="en-US" dirty="0"/>
              <a:t>Consider what level of integrity, assurance, and security you might achieve with the strict exercise of only those two time-based controls. How would you train castle residents to operate within these strictures (how will they use latrines at night, clean the premises while others sleep, take night deliveries, and so on)? What compromises do you expect to make for your security controls to be functional? For this exercise, it is useful to draw a map of the imaginary castle or your office building. Or you can use an abstracted layout of your network map or data-flow diagram (DFD) as a “building,” where switches are hallways, routers/firewalls are doors, systems are rooms, and VPNs/egress points are gates</a:t>
            </a:r>
          </a:p>
        </p:txBody>
      </p:sp>
    </p:spTree>
    <p:extLst>
      <p:ext uri="{BB962C8B-B14F-4D97-AF65-F5344CB8AC3E}">
        <p14:creationId xmlns:p14="http://schemas.microsoft.com/office/powerpoint/2010/main" val="1397103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Furthermore, there are operational risks that could affect security when using open-source software. There exist many different open-source software projects, some which are actively maintained and updated by the open-source software community, and others where development may have stopped, or the projects have become obsolete. For automotive organizations it is important to understand the operational risks when selecting a certain open-source software to be used in a vehicle. Vehicles can be active in the field for 10–15 years and thus organizations must have an understanding of how well the selected open-source software will be maintained during this period of time. For example, some active open-source software projects may provide regular updates including bug fixes and added functionality. In contrast, other projects may have just a few active developers, or there may be long inactive periods between updates and releases, and therefore the software may not be updated in a timely manner. As a result, if a critical issue is found in this particular open-source software, the developers may not be able to patch the software quickly. Alternatively, if there is a need to support new functionality in the future, e.g. support for new cryptographic algorithms, the open-source software may not be updated to include such functionality if the project is no longer being actively maintained.</a:t>
            </a:r>
            <a:endParaRPr lang="pl-PL" dirty="0"/>
          </a:p>
        </p:txBody>
      </p:sp>
    </p:spTree>
    <p:extLst>
      <p:ext uri="{BB962C8B-B14F-4D97-AF65-F5344CB8AC3E}">
        <p14:creationId xmlns:p14="http://schemas.microsoft.com/office/powerpoint/2010/main" val="4053466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most stimulus and response actions such as using a key fob, that time is around 200 </a:t>
            </a:r>
            <a:r>
              <a:rPr lang="en-US" dirty="0" err="1"/>
              <a:t>ms.</a:t>
            </a:r>
            <a:r>
              <a:rPr lang="en-US" dirty="0"/>
              <a:t> For parking aid systems, the ISO 17368 specification recommends a 350 </a:t>
            </a:r>
            <a:r>
              <a:rPr lang="en-US" dirty="0" err="1"/>
              <a:t>ms</a:t>
            </a:r>
            <a:r>
              <a:rPr lang="en-US" dirty="0"/>
              <a:t> timeframe to boot and establish full video communication to the driver.</a:t>
            </a:r>
            <a:endParaRPr lang="pl-PL" dirty="0"/>
          </a:p>
        </p:txBody>
      </p:sp>
    </p:spTree>
    <p:extLst>
      <p:ext uri="{BB962C8B-B14F-4D97-AF65-F5344CB8AC3E}">
        <p14:creationId xmlns:p14="http://schemas.microsoft.com/office/powerpoint/2010/main" val="2726982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en-US" dirty="0"/>
              <a:t>Consider the scenario in which you are the ruler of a medieval castle with valuable assets within your stronghold. You receive credible threat intelligence that a ninja plans to infiltrate your castle and set fire to the food supply in your dungeon. The dungeon has multiple ingress/egress points whereby staff transport food, moving freely and without monitoring. Consider what measures guards could take to protect food from a fire in the basement. What staffing changes could you implement to control human interactions with the food and protect it from harm? What measures would ensure that guards could quickly observe, report, and respond to fire in the basement? How could guards detect a ninja infiltrating the basement, and what architectural changes could be made to mitigate blind spots that allow access to the food? Note that while it would be advisable to have backup food supplies in alternate locations or to store the food within fire-resistant material, for this exercise, consider how guards could control and protect the food rather than directly address the fire threat.</a:t>
            </a:r>
          </a:p>
        </p:txBody>
      </p:sp>
    </p:spTree>
    <p:extLst>
      <p:ext uri="{BB962C8B-B14F-4D97-AF65-F5344CB8AC3E}">
        <p14:creationId xmlns:p14="http://schemas.microsoft.com/office/powerpoint/2010/main" val="56125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https://www.winlab.rutgers.edu/~gruteser/papers/xu_tpms10.pdf</a:t>
            </a:r>
          </a:p>
        </p:txBody>
      </p:sp>
    </p:spTree>
    <p:extLst>
      <p:ext uri="{BB962C8B-B14F-4D97-AF65-F5344CB8AC3E}">
        <p14:creationId xmlns:p14="http://schemas.microsoft.com/office/powerpoint/2010/main" val="2520261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Formalne wykształcenie</a:t>
            </a:r>
            <a:r>
              <a:rPr lang="pl-PL" baseline="0" dirty="0"/>
              <a:t> w </a:t>
            </a:r>
            <a:r>
              <a:rPr lang="pl-PL" baseline="0" dirty="0" err="1"/>
              <a:t>electronice</a:t>
            </a:r>
            <a:r>
              <a:rPr lang="pl-PL" baseline="0" dirty="0"/>
              <a:t> i </a:t>
            </a:r>
            <a:r>
              <a:rPr lang="pl-PL" baseline="0" dirty="0" err="1"/>
              <a:t>cybersecurity</a:t>
            </a:r>
            <a:r>
              <a:rPr lang="pl-PL" baseline="0" dirty="0"/>
              <a:t>.</a:t>
            </a:r>
          </a:p>
          <a:p>
            <a:pPr marL="0" lvl="0" indent="0" algn="l" rtl="0">
              <a:spcBef>
                <a:spcPts val="0"/>
              </a:spcBef>
              <a:spcAft>
                <a:spcPts val="0"/>
              </a:spcAft>
              <a:buNone/>
            </a:pPr>
            <a:r>
              <a:rPr lang="pl-PL" baseline="0" dirty="0"/>
              <a:t>R&amp;D </a:t>
            </a:r>
            <a:r>
              <a:rPr lang="pl-PL" baseline="0" dirty="0" err="1"/>
              <a:t>automotive</a:t>
            </a:r>
            <a:r>
              <a:rPr lang="pl-PL" baseline="0" dirty="0"/>
              <a:t>.</a:t>
            </a:r>
            <a:br>
              <a:rPr lang="pl-PL" baseline="0" dirty="0"/>
            </a:br>
            <a:r>
              <a:rPr lang="pl-PL" baseline="0" dirty="0"/>
              <a:t>Znacznie słowa amator.</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en-US" dirty="0"/>
              <a:t>Consider the scenario in which you are the ruler of a medieval castle with valuable information, treasure, and people within your stronghold. You receive credible threat intelligence that a ninja has thoroughly mapped your castle and surrounding area, though it is unclear whether this activity was part of active targeting or just passive reconnaissance. You don’t know what the map looks like or how detailed it is. Your only map of the castle is an architectural design plan that was used during initial construction—and was designed for the builders and not for other users—but has since become out of date. Mapping Networks   13 What does the ninja’s map likely include that your map doesn’t? What would the ninja know about your castle that you don’t, and how could that information be used for infiltration? Who in your fiefdom would benefit from access to the ninja’s map? Whom would you trust to map your castle in the same way the ninja did, allowing you to see what the ninja sees?</a:t>
            </a:r>
          </a:p>
        </p:txBody>
      </p:sp>
    </p:spTree>
    <p:extLst>
      <p:ext uri="{BB962C8B-B14F-4D97-AF65-F5344CB8AC3E}">
        <p14:creationId xmlns:p14="http://schemas.microsoft.com/office/powerpoint/2010/main" val="389119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2100208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18235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619906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First, any device connected to the CAN bus is allowed to read and write without any regulation. There is no authentication or access control mechanism. </a:t>
            </a:r>
            <a:endParaRPr lang="pl-PL" dirty="0"/>
          </a:p>
          <a:p>
            <a:r>
              <a:rPr lang="en-US" dirty="0"/>
              <a:t> Secondly, all data coming from the CAN bus is trusted because the security model assumes that an attacker will never gain unauthorized access to the CAN bus.</a:t>
            </a:r>
            <a:endParaRPr lang="pl-PL" dirty="0"/>
          </a:p>
          <a:p>
            <a:r>
              <a:rPr lang="en-US" dirty="0"/>
              <a:t> Lastly, there is no way to distinguish a genuine error message from a crafted one. In other words, it's impossible to know whether a device (e.g., infotainment) is truly faulty or if it's been compromised and is now going "off bus" because of an attacker's command. All together, these design issues have more serious consequences. Any device on the CAN bus can craft messages such that any other one would be cut off from any communication. This is like a selective denial-of-service (DoS) attack.</a:t>
            </a:r>
            <a:endParaRPr lang="pl-PL" dirty="0"/>
          </a:p>
          <a:p>
            <a:endParaRPr lang="pl-PL" dirty="0"/>
          </a:p>
          <a:p>
            <a:endParaRPr lang="pl-PL" dirty="0"/>
          </a:p>
          <a:p>
            <a:endParaRPr lang="pl-PL" dirty="0"/>
          </a:p>
          <a:p>
            <a:endParaRPr lang="pl-PL" dirty="0"/>
          </a:p>
          <a:p>
            <a:endParaRPr lang="pl-PL" dirty="0"/>
          </a:p>
          <a:p>
            <a:endParaRPr lang="pl-PL" dirty="0"/>
          </a:p>
          <a:p>
            <a:endParaRPr lang="pl-PL" dirty="0"/>
          </a:p>
          <a:p>
            <a:endParaRPr lang="pl-PL" dirty="0"/>
          </a:p>
          <a:p>
            <a:endParaRPr lang="pl-PL" dirty="0"/>
          </a:p>
          <a:p>
            <a:r>
              <a:rPr lang="en-US" dirty="0"/>
              <a:t>Authentication does not exist – each ECU connected to the bus is considered as a trusted party allowed to send messages to all other nodes on the bus. As there is no procedure for proving the authenticity of the message source, the masquerade attacks are possible (when a node imitates behavior of another node). The lack of the source address in messages also contributes to the masquerade attacks (there is only an ID number which is used to identify message function as well as for message arbitration). – Unencrypted traffic during communication – encryption mechanisms are not included in the protocol due to a significant encryption overhead (which cannot be avoided) that requires a larger bandwidth. In other words, encryption contradicts the initial idea of a CAN that the communication should be fast and lightweight. Although the formats and interpretations of data payload fields in messages are proprietary and kept confidential by the producers of a CAN hardware, low-price components (i.e., ECUs) that could be used for manipulation when connected to the CAN of a vehicle can still be found at the aftermarket. Namely, since there is no encryption mechanism, the traffic from such components (i.e., the payload of their messages) could be easily sniffed by applying some of the reverse engineering techniques, and the “extracted information” could be used by an attacker for performing malicious activities [60–63]. – Small payload capacity (bandwidth) – maximal size of the data payload field is only 64 bits (8 bytes). This length is too small for the implementation of any robust authentication procedure or a cryptographic overhead, and there are no other fields in the message structure that could be exploited for security purposes. – Communication by message broadcasting – since every node on the bus is flooded with the messages from all other nodes, a passive attacker can listen and/or collect all the messages from the bus, once he/she physically connects a “spying ECU” to the bus or accesses the bus via diagnostic (OBD-II) port [64]. Also, an active attacker who has the access to a CAN </a:t>
            </a:r>
            <a:r>
              <a:rPr lang="en-US" dirty="0" err="1"/>
              <a:t>can</a:t>
            </a:r>
            <a:r>
              <a:rPr lang="en-US" dirty="0"/>
              <a:t> potentially target any node on the bus. – OBD-II – all CAN networks in a car can be accessed through this single point of entry. Although very useful for diagnostic and maintenance purposes, this port represents a security risk at the same time since, when an attacker connects to the diagnostic port, it becomes practically unpredictable which systems connected to any of the CANs in a vehicle, and in which way can be affected when the attack takes place. On the other hand, physical access to the ODB-II port (or to the internal wiring of a CAN) in a car represents a (more or less difficult) challenge to potential attackers. Unfortunately, physical isolation of a CAN (as a security benefit) is becoming even less significant barrier against attacks, 4.1 Intrusion Detection Systems 117 since almost all new cars have some form of wireless connection to the outside world (Wi-Fi, 3G/4G mobile, Bluetooth, etc.) but completely implemented without security features. – Message arbitration procedure – an elegant way in which the CAN bus protocol resolves conflict situations of simultaneously sending messages by two or more nodes: the message with a lower binary value of an ID number has higher priority on the bus. On the other hand, this rule makes denial of service (DoS) attacks possible. An attacker, for example, some corrupted node, can simply continuously send the messages with the highest priority (i.e., with the lowest ID), and the bus will be occupied by those malicious messages all the time, causing the functional blockade of all systems on the bus.</a:t>
            </a:r>
            <a:endParaRPr lang="pl-PL" dirty="0"/>
          </a:p>
        </p:txBody>
      </p:sp>
    </p:spTree>
    <p:extLst>
      <p:ext uri="{BB962C8B-B14F-4D97-AF65-F5344CB8AC3E}">
        <p14:creationId xmlns:p14="http://schemas.microsoft.com/office/powerpoint/2010/main" val="318727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216663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rgbClr val="FFFFFF"/>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9" name="Google Shape;49;p7"/>
          <p:cNvSpPr txBox="1">
            <a:spLocks noGrp="1"/>
          </p:cNvSpPr>
          <p:nvPr>
            <p:ph type="body" idx="1"/>
          </p:nvPr>
        </p:nvSpPr>
        <p:spPr>
          <a:xfrm>
            <a:off x="457200"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0" name="Google Shape;50;p7"/>
          <p:cNvSpPr txBox="1">
            <a:spLocks noGrp="1"/>
          </p:cNvSpPr>
          <p:nvPr>
            <p:ph type="body" idx="2"/>
          </p:nvPr>
        </p:nvSpPr>
        <p:spPr>
          <a:xfrm>
            <a:off x="3223964"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3"/>
          </p:nvPr>
        </p:nvSpPr>
        <p:spPr>
          <a:xfrm>
            <a:off x="5990727"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5" name="Google Shape;55;p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6">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microsoft.com/office/2007/relationships/hdphoto" Target="../media/hdphoto12.wdp"/></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eg"/></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0.png"/><Relationship Id="rId18" Type="http://schemas.microsoft.com/office/2007/relationships/hdphoto" Target="../media/hdphoto9.wdp"/><Relationship Id="rId3" Type="http://schemas.openxmlformats.org/officeDocument/2006/relationships/image" Target="../media/image15.png"/><Relationship Id="rId7" Type="http://schemas.openxmlformats.org/officeDocument/2006/relationships/image" Target="../media/image17.png"/><Relationship Id="rId12" Type="http://schemas.microsoft.com/office/2007/relationships/hdphoto" Target="../media/hdphoto6.wdp"/><Relationship Id="rId17" Type="http://schemas.openxmlformats.org/officeDocument/2006/relationships/image" Target="../media/image22.png"/><Relationship Id="rId2" Type="http://schemas.openxmlformats.org/officeDocument/2006/relationships/notesSlide" Target="../notesSlides/notesSlide5.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8.png"/><Relationship Id="rId14" Type="http://schemas.microsoft.com/office/2007/relationships/hdphoto" Target="../media/hdphoto7.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0.wdp"/><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899592" y="3003798"/>
            <a:ext cx="721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l-PL" dirty="0"/>
              <a:t>Am I </a:t>
            </a:r>
            <a:r>
              <a:rPr lang="pl-PL" dirty="0" err="1"/>
              <a:t>your</a:t>
            </a:r>
            <a:r>
              <a:rPr lang="pl-PL" dirty="0"/>
              <a:t> </a:t>
            </a:r>
            <a:br>
              <a:rPr lang="pl-PL" dirty="0"/>
            </a:br>
            <a:r>
              <a:rPr lang="pl-PL" dirty="0" err="1"/>
              <a:t>younger</a:t>
            </a:r>
            <a:r>
              <a:rPr lang="pl-PL" dirty="0"/>
              <a:t> </a:t>
            </a:r>
            <a:r>
              <a:rPr lang="pl-PL" dirty="0" err="1"/>
              <a:t>brother</a:t>
            </a:r>
            <a:r>
              <a:rPr lang="pl-PL" dirty="0"/>
              <a:t>?</a:t>
            </a:r>
            <a:endParaRPr dirty="0"/>
          </a:p>
        </p:txBody>
      </p:sp>
      <p:pic>
        <p:nvPicPr>
          <p:cNvPr id="1029" name="Picture 5" descr="D:\Vehicle vs IT security\electric-c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060" y="699542"/>
            <a:ext cx="223224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Vehicle vs IT security\desktop-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195486"/>
            <a:ext cx="2119665" cy="211966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D:\Vehicle vs IT security\wha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9030" y="92593"/>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Vehicle vs IT security\ques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596649"/>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D:\Vehicle vs IT security\peop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8424" y="4371950"/>
            <a:ext cx="674407" cy="6744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Vehicle vs IT security\ninja (2).png"/>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332234">
            <a:off x="59532" y="4251971"/>
            <a:ext cx="827584" cy="8275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56C969-8541-13C2-62BF-D8362E154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10" name="Rectangle: Rounded Corners 9">
            <a:extLst>
              <a:ext uri="{FF2B5EF4-FFF2-40B4-BE49-F238E27FC236}">
                <a16:creationId xmlns:a16="http://schemas.microsoft.com/office/drawing/2014/main" id="{A484D576-10D0-0989-3972-21BCCBC56A5E}"/>
              </a:ext>
            </a:extLst>
          </p:cNvPr>
          <p:cNvSpPr/>
          <p:nvPr/>
        </p:nvSpPr>
        <p:spPr>
          <a:xfrm>
            <a:off x="1070422" y="585279"/>
            <a:ext cx="1086544" cy="1656184"/>
          </a:xfrm>
          <a:prstGeom prst="roundRect">
            <a:avLst/>
          </a:prstGeom>
          <a:solidFill>
            <a:schemeClr val="bg1">
              <a:lumMod val="95000"/>
            </a:schemeClr>
          </a:solid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Rectangle: Rounded Corners 10">
            <a:extLst>
              <a:ext uri="{FF2B5EF4-FFF2-40B4-BE49-F238E27FC236}">
                <a16:creationId xmlns:a16="http://schemas.microsoft.com/office/drawing/2014/main" id="{95A14F3E-35AB-8A27-6198-B72E2CE17475}"/>
              </a:ext>
            </a:extLst>
          </p:cNvPr>
          <p:cNvSpPr/>
          <p:nvPr/>
        </p:nvSpPr>
        <p:spPr>
          <a:xfrm>
            <a:off x="1142430" y="729295"/>
            <a:ext cx="936104" cy="504056"/>
          </a:xfrm>
          <a:prstGeom prst="roundRect">
            <a:avLst/>
          </a:prstGeom>
          <a:no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600" dirty="0">
                <a:solidFill>
                  <a:schemeClr val="tx1"/>
                </a:solidFill>
                <a:latin typeface="Cousine" panose="020B0604020202020204" charset="0"/>
                <a:cs typeface="Cousine" panose="020B0604020202020204" charset="0"/>
              </a:rPr>
              <a:t>Microconroller</a:t>
            </a:r>
          </a:p>
        </p:txBody>
      </p:sp>
      <p:sp>
        <p:nvSpPr>
          <p:cNvPr id="12" name="Rectangle: Rounded Corners 11">
            <a:extLst>
              <a:ext uri="{FF2B5EF4-FFF2-40B4-BE49-F238E27FC236}">
                <a16:creationId xmlns:a16="http://schemas.microsoft.com/office/drawing/2014/main" id="{2B115969-8151-F901-515B-6169F582A235}"/>
              </a:ext>
            </a:extLst>
          </p:cNvPr>
          <p:cNvSpPr/>
          <p:nvPr/>
        </p:nvSpPr>
        <p:spPr>
          <a:xfrm>
            <a:off x="1142430" y="1547082"/>
            <a:ext cx="936104" cy="504056"/>
          </a:xfrm>
          <a:prstGeom prst="roundRect">
            <a:avLst/>
          </a:prstGeom>
          <a:no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600" dirty="0">
                <a:solidFill>
                  <a:schemeClr val="tx1"/>
                </a:solidFill>
                <a:latin typeface="Cousine" panose="020B0604020202020204" charset="0"/>
                <a:cs typeface="Cousine" panose="020B0604020202020204" charset="0"/>
              </a:rPr>
              <a:t>CAN</a:t>
            </a:r>
          </a:p>
          <a:p>
            <a:pPr algn="ctr"/>
            <a:r>
              <a:rPr lang="pl-PL" sz="600" dirty="0">
                <a:solidFill>
                  <a:schemeClr val="tx1"/>
                </a:solidFill>
                <a:latin typeface="Cousine" panose="020B0604020202020204" charset="0"/>
                <a:cs typeface="Cousine" panose="020B0604020202020204" charset="0"/>
              </a:rPr>
              <a:t>Transceiver</a:t>
            </a:r>
          </a:p>
        </p:txBody>
      </p:sp>
      <p:cxnSp>
        <p:nvCxnSpPr>
          <p:cNvPr id="14" name="Straight Arrow Connector 13">
            <a:extLst>
              <a:ext uri="{FF2B5EF4-FFF2-40B4-BE49-F238E27FC236}">
                <a16:creationId xmlns:a16="http://schemas.microsoft.com/office/drawing/2014/main" id="{20BA0295-84C9-F6D6-E0A3-01758C475EDC}"/>
              </a:ext>
            </a:extLst>
          </p:cNvPr>
          <p:cNvCxnSpPr/>
          <p:nvPr/>
        </p:nvCxnSpPr>
        <p:spPr>
          <a:xfrm>
            <a:off x="1358454" y="1233351"/>
            <a:ext cx="0" cy="313731"/>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1C9894-1157-20F7-7EF6-69DF922AD31C}"/>
              </a:ext>
            </a:extLst>
          </p:cNvPr>
          <p:cNvCxnSpPr/>
          <p:nvPr/>
        </p:nvCxnSpPr>
        <p:spPr>
          <a:xfrm flipV="1">
            <a:off x="1862510" y="1233351"/>
            <a:ext cx="0" cy="313731"/>
          </a:xfrm>
          <a:prstGeom prst="straightConnector1">
            <a:avLst/>
          </a:prstGeom>
          <a:ln>
            <a:solidFill>
              <a:schemeClr val="accent5">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Manual Operation 16">
            <a:extLst>
              <a:ext uri="{FF2B5EF4-FFF2-40B4-BE49-F238E27FC236}">
                <a16:creationId xmlns:a16="http://schemas.microsoft.com/office/drawing/2014/main" id="{7D9AE990-0BE0-DB85-F4CC-8818741D1156}"/>
              </a:ext>
            </a:extLst>
          </p:cNvPr>
          <p:cNvSpPr/>
          <p:nvPr/>
        </p:nvSpPr>
        <p:spPr>
          <a:xfrm>
            <a:off x="1034418" y="2385479"/>
            <a:ext cx="1152128" cy="360040"/>
          </a:xfrm>
          <a:prstGeom prst="flowChartManualOperation">
            <a:avLst/>
          </a:prstGeom>
          <a:solidFill>
            <a:schemeClr val="bg1">
              <a:lumMod val="95000"/>
            </a:schemeClr>
          </a:solid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800" dirty="0">
                <a:solidFill>
                  <a:schemeClr val="tx1"/>
                </a:solidFill>
                <a:latin typeface="Cousine" panose="020B0604020202020204" charset="0"/>
                <a:cs typeface="Cousine" panose="020B0604020202020204" charset="0"/>
              </a:rPr>
              <a:t>OBDII Port</a:t>
            </a:r>
          </a:p>
        </p:txBody>
      </p:sp>
      <p:sp>
        <p:nvSpPr>
          <p:cNvPr id="18" name="Rectangle: Rounded Corners 17">
            <a:extLst>
              <a:ext uri="{FF2B5EF4-FFF2-40B4-BE49-F238E27FC236}">
                <a16:creationId xmlns:a16="http://schemas.microsoft.com/office/drawing/2014/main" id="{C508592C-EFE0-581D-62A1-A8672F8FE2F0}"/>
              </a:ext>
            </a:extLst>
          </p:cNvPr>
          <p:cNvSpPr/>
          <p:nvPr/>
        </p:nvSpPr>
        <p:spPr>
          <a:xfrm>
            <a:off x="2487998" y="1089335"/>
            <a:ext cx="1086544" cy="1656184"/>
          </a:xfrm>
          <a:prstGeom prst="roundRect">
            <a:avLst/>
          </a:prstGeom>
          <a:solidFill>
            <a:schemeClr val="bg1">
              <a:lumMod val="95000"/>
            </a:schemeClr>
          </a:solid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Rectangle: Rounded Corners 18">
            <a:extLst>
              <a:ext uri="{FF2B5EF4-FFF2-40B4-BE49-F238E27FC236}">
                <a16:creationId xmlns:a16="http://schemas.microsoft.com/office/drawing/2014/main" id="{397C6043-E5D9-5698-1AEA-D2036F198C53}"/>
              </a:ext>
            </a:extLst>
          </p:cNvPr>
          <p:cNvSpPr/>
          <p:nvPr/>
        </p:nvSpPr>
        <p:spPr>
          <a:xfrm>
            <a:off x="2560006" y="1233351"/>
            <a:ext cx="936104" cy="504056"/>
          </a:xfrm>
          <a:prstGeom prst="roundRect">
            <a:avLst/>
          </a:prstGeom>
          <a:no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600" dirty="0">
                <a:solidFill>
                  <a:schemeClr val="tx1"/>
                </a:solidFill>
                <a:latin typeface="Cousine" panose="020B0604020202020204" charset="0"/>
                <a:cs typeface="Cousine" panose="020B0604020202020204" charset="0"/>
              </a:rPr>
              <a:t>Microconroller</a:t>
            </a:r>
            <a:endParaRPr lang="pl-PL" sz="800" dirty="0">
              <a:solidFill>
                <a:schemeClr val="tx1"/>
              </a:solidFill>
              <a:latin typeface="Cousine" panose="020B0604020202020204" charset="0"/>
              <a:cs typeface="Cousine" panose="020B0604020202020204" charset="0"/>
            </a:endParaRPr>
          </a:p>
        </p:txBody>
      </p:sp>
      <p:sp>
        <p:nvSpPr>
          <p:cNvPr id="20" name="Rectangle: Rounded Corners 19">
            <a:extLst>
              <a:ext uri="{FF2B5EF4-FFF2-40B4-BE49-F238E27FC236}">
                <a16:creationId xmlns:a16="http://schemas.microsoft.com/office/drawing/2014/main" id="{E6C684A4-E5D0-EAFD-7308-CF572E0DE2F2}"/>
              </a:ext>
            </a:extLst>
          </p:cNvPr>
          <p:cNvSpPr/>
          <p:nvPr/>
        </p:nvSpPr>
        <p:spPr>
          <a:xfrm>
            <a:off x="2560006" y="2051138"/>
            <a:ext cx="936104" cy="504056"/>
          </a:xfrm>
          <a:prstGeom prst="roundRect">
            <a:avLst/>
          </a:prstGeom>
          <a:no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600" dirty="0">
                <a:solidFill>
                  <a:schemeClr val="tx1"/>
                </a:solidFill>
                <a:latin typeface="Cousine" panose="020B0604020202020204" charset="0"/>
                <a:cs typeface="Cousine" panose="020B0604020202020204" charset="0"/>
              </a:rPr>
              <a:t>CAN</a:t>
            </a:r>
          </a:p>
          <a:p>
            <a:pPr algn="ctr"/>
            <a:r>
              <a:rPr lang="pl-PL" sz="600" dirty="0">
                <a:solidFill>
                  <a:schemeClr val="tx1"/>
                </a:solidFill>
                <a:latin typeface="Cousine" panose="020B0604020202020204" charset="0"/>
                <a:cs typeface="Cousine" panose="020B0604020202020204" charset="0"/>
              </a:rPr>
              <a:t>Transceiver</a:t>
            </a:r>
          </a:p>
        </p:txBody>
      </p:sp>
      <p:cxnSp>
        <p:nvCxnSpPr>
          <p:cNvPr id="21" name="Straight Arrow Connector 20">
            <a:extLst>
              <a:ext uri="{FF2B5EF4-FFF2-40B4-BE49-F238E27FC236}">
                <a16:creationId xmlns:a16="http://schemas.microsoft.com/office/drawing/2014/main" id="{DFC0FBA1-BC45-533D-05F3-F8EC105EFEF4}"/>
              </a:ext>
            </a:extLst>
          </p:cNvPr>
          <p:cNvCxnSpPr/>
          <p:nvPr/>
        </p:nvCxnSpPr>
        <p:spPr>
          <a:xfrm>
            <a:off x="2776030" y="1737407"/>
            <a:ext cx="0" cy="313731"/>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EEBBE85-8218-076B-9E0B-F9E7418C21B4}"/>
              </a:ext>
            </a:extLst>
          </p:cNvPr>
          <p:cNvCxnSpPr/>
          <p:nvPr/>
        </p:nvCxnSpPr>
        <p:spPr>
          <a:xfrm flipV="1">
            <a:off x="3280086" y="1737407"/>
            <a:ext cx="0" cy="313731"/>
          </a:xfrm>
          <a:prstGeom prst="straightConnector1">
            <a:avLst/>
          </a:prstGeom>
          <a:ln>
            <a:solidFill>
              <a:schemeClr val="accent5">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9E9232A-7A9E-4403-FB09-E64B4F5ACCC0}"/>
              </a:ext>
            </a:extLst>
          </p:cNvPr>
          <p:cNvSpPr/>
          <p:nvPr/>
        </p:nvSpPr>
        <p:spPr>
          <a:xfrm>
            <a:off x="3842730" y="1089335"/>
            <a:ext cx="1086544" cy="1656184"/>
          </a:xfrm>
          <a:prstGeom prst="roundRect">
            <a:avLst/>
          </a:prstGeom>
          <a:solidFill>
            <a:schemeClr val="bg1">
              <a:lumMod val="95000"/>
            </a:schemeClr>
          </a:solid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Rectangle: Rounded Corners 23">
            <a:extLst>
              <a:ext uri="{FF2B5EF4-FFF2-40B4-BE49-F238E27FC236}">
                <a16:creationId xmlns:a16="http://schemas.microsoft.com/office/drawing/2014/main" id="{7F70823C-AB74-C048-6ED7-1832E4772170}"/>
              </a:ext>
            </a:extLst>
          </p:cNvPr>
          <p:cNvSpPr/>
          <p:nvPr/>
        </p:nvSpPr>
        <p:spPr>
          <a:xfrm>
            <a:off x="3914738" y="1233351"/>
            <a:ext cx="936104" cy="504056"/>
          </a:xfrm>
          <a:prstGeom prst="roundRect">
            <a:avLst/>
          </a:prstGeom>
          <a:no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600" dirty="0">
                <a:solidFill>
                  <a:schemeClr val="tx1"/>
                </a:solidFill>
                <a:latin typeface="Cousine" panose="020B0604020202020204" charset="0"/>
                <a:cs typeface="Cousine" panose="020B0604020202020204" charset="0"/>
              </a:rPr>
              <a:t>Re-flashed microcontroler with bypassed CAN Controller</a:t>
            </a:r>
          </a:p>
        </p:txBody>
      </p:sp>
      <p:sp>
        <p:nvSpPr>
          <p:cNvPr id="25" name="Rectangle: Rounded Corners 24">
            <a:extLst>
              <a:ext uri="{FF2B5EF4-FFF2-40B4-BE49-F238E27FC236}">
                <a16:creationId xmlns:a16="http://schemas.microsoft.com/office/drawing/2014/main" id="{889DDD90-539E-2C2E-4304-316B122EC5E3}"/>
              </a:ext>
            </a:extLst>
          </p:cNvPr>
          <p:cNvSpPr/>
          <p:nvPr/>
        </p:nvSpPr>
        <p:spPr>
          <a:xfrm>
            <a:off x="3914738" y="2051138"/>
            <a:ext cx="936104" cy="504056"/>
          </a:xfrm>
          <a:prstGeom prst="roundRect">
            <a:avLst/>
          </a:prstGeom>
          <a:no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600" dirty="0">
                <a:solidFill>
                  <a:schemeClr val="tx1"/>
                </a:solidFill>
                <a:latin typeface="Cousine" panose="020B0604020202020204" charset="0"/>
                <a:cs typeface="Cousine" panose="020B0604020202020204" charset="0"/>
              </a:rPr>
              <a:t>CAN</a:t>
            </a:r>
          </a:p>
          <a:p>
            <a:pPr algn="ctr"/>
            <a:r>
              <a:rPr lang="pl-PL" sz="600" dirty="0">
                <a:solidFill>
                  <a:schemeClr val="tx1"/>
                </a:solidFill>
                <a:latin typeface="Cousine" panose="020B0604020202020204" charset="0"/>
                <a:cs typeface="Cousine" panose="020B0604020202020204" charset="0"/>
              </a:rPr>
              <a:t>Transceiver</a:t>
            </a:r>
          </a:p>
        </p:txBody>
      </p:sp>
      <p:cxnSp>
        <p:nvCxnSpPr>
          <p:cNvPr id="26" name="Straight Arrow Connector 25">
            <a:extLst>
              <a:ext uri="{FF2B5EF4-FFF2-40B4-BE49-F238E27FC236}">
                <a16:creationId xmlns:a16="http://schemas.microsoft.com/office/drawing/2014/main" id="{CF982124-4F87-28CD-1895-373C6736E3B5}"/>
              </a:ext>
            </a:extLst>
          </p:cNvPr>
          <p:cNvCxnSpPr/>
          <p:nvPr/>
        </p:nvCxnSpPr>
        <p:spPr>
          <a:xfrm>
            <a:off x="4130762" y="1737407"/>
            <a:ext cx="0" cy="313731"/>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197057-971B-1117-A8F6-8F360DA1E173}"/>
              </a:ext>
            </a:extLst>
          </p:cNvPr>
          <p:cNvCxnSpPr/>
          <p:nvPr/>
        </p:nvCxnSpPr>
        <p:spPr>
          <a:xfrm flipV="1">
            <a:off x="4634818" y="1737407"/>
            <a:ext cx="0" cy="313731"/>
          </a:xfrm>
          <a:prstGeom prst="straightConnector1">
            <a:avLst/>
          </a:prstGeom>
          <a:ln>
            <a:solidFill>
              <a:schemeClr val="accent5">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2898FE8B-323F-F816-47E8-88F1F15D7163}"/>
              </a:ext>
            </a:extLst>
          </p:cNvPr>
          <p:cNvSpPr/>
          <p:nvPr/>
        </p:nvSpPr>
        <p:spPr>
          <a:xfrm>
            <a:off x="5966966" y="1089335"/>
            <a:ext cx="1086544" cy="1656184"/>
          </a:xfrm>
          <a:prstGeom prst="roundRect">
            <a:avLst/>
          </a:prstGeom>
          <a:solidFill>
            <a:schemeClr val="bg1">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Rectangle: Rounded Corners 28">
            <a:extLst>
              <a:ext uri="{FF2B5EF4-FFF2-40B4-BE49-F238E27FC236}">
                <a16:creationId xmlns:a16="http://schemas.microsoft.com/office/drawing/2014/main" id="{BA6E6616-173F-C900-3B58-0B28A60B5210}"/>
              </a:ext>
            </a:extLst>
          </p:cNvPr>
          <p:cNvSpPr/>
          <p:nvPr/>
        </p:nvSpPr>
        <p:spPr>
          <a:xfrm>
            <a:off x="6038974" y="1233351"/>
            <a:ext cx="936104" cy="50405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600" dirty="0">
                <a:solidFill>
                  <a:schemeClr val="tx1"/>
                </a:solidFill>
                <a:latin typeface="Cousine" panose="020B0604020202020204" charset="0"/>
                <a:cs typeface="Cousine" panose="020B0604020202020204" charset="0"/>
              </a:rPr>
              <a:t>Microconroller</a:t>
            </a:r>
          </a:p>
        </p:txBody>
      </p:sp>
      <p:sp>
        <p:nvSpPr>
          <p:cNvPr id="30" name="Rectangle: Rounded Corners 29">
            <a:extLst>
              <a:ext uri="{FF2B5EF4-FFF2-40B4-BE49-F238E27FC236}">
                <a16:creationId xmlns:a16="http://schemas.microsoft.com/office/drawing/2014/main" id="{40CD2D22-3E8D-92CB-96DE-7747EEBC56BD}"/>
              </a:ext>
            </a:extLst>
          </p:cNvPr>
          <p:cNvSpPr/>
          <p:nvPr/>
        </p:nvSpPr>
        <p:spPr>
          <a:xfrm>
            <a:off x="6038974" y="2051138"/>
            <a:ext cx="936104" cy="50405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600" dirty="0">
                <a:solidFill>
                  <a:schemeClr val="tx1"/>
                </a:solidFill>
                <a:latin typeface="Cousine" panose="020B0604020202020204" charset="0"/>
                <a:cs typeface="Cousine" panose="020B0604020202020204" charset="0"/>
              </a:rPr>
              <a:t>CAN</a:t>
            </a:r>
          </a:p>
          <a:p>
            <a:pPr algn="ctr"/>
            <a:r>
              <a:rPr lang="pl-PL" sz="600" dirty="0">
                <a:solidFill>
                  <a:schemeClr val="tx1"/>
                </a:solidFill>
                <a:latin typeface="Cousine" panose="020B0604020202020204" charset="0"/>
                <a:cs typeface="Cousine" panose="020B0604020202020204" charset="0"/>
              </a:rPr>
              <a:t>Transceiver</a:t>
            </a:r>
          </a:p>
        </p:txBody>
      </p:sp>
      <p:cxnSp>
        <p:nvCxnSpPr>
          <p:cNvPr id="31" name="Straight Arrow Connector 30">
            <a:extLst>
              <a:ext uri="{FF2B5EF4-FFF2-40B4-BE49-F238E27FC236}">
                <a16:creationId xmlns:a16="http://schemas.microsoft.com/office/drawing/2014/main" id="{A6AAF9E5-8A20-4A78-C97C-AF21F33FCDC7}"/>
              </a:ext>
            </a:extLst>
          </p:cNvPr>
          <p:cNvCxnSpPr/>
          <p:nvPr/>
        </p:nvCxnSpPr>
        <p:spPr>
          <a:xfrm>
            <a:off x="6254998" y="1737407"/>
            <a:ext cx="0" cy="313731"/>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31429A1-6750-9480-7BB2-3208E8FCA748}"/>
              </a:ext>
            </a:extLst>
          </p:cNvPr>
          <p:cNvCxnSpPr/>
          <p:nvPr/>
        </p:nvCxnSpPr>
        <p:spPr>
          <a:xfrm flipV="1">
            <a:off x="6759054" y="1737407"/>
            <a:ext cx="0" cy="313731"/>
          </a:xfrm>
          <a:prstGeom prst="straightConnector1">
            <a:avLst/>
          </a:prstGeom>
          <a:ln>
            <a:solidFill>
              <a:schemeClr val="accent5">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D5CB11-BD98-F58F-EC38-A62C85EDDC86}"/>
              </a:ext>
            </a:extLst>
          </p:cNvPr>
          <p:cNvCxnSpPr/>
          <p:nvPr/>
        </p:nvCxnSpPr>
        <p:spPr>
          <a:xfrm>
            <a:off x="539552" y="3003798"/>
            <a:ext cx="748883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BB1D48-040E-17BB-E732-09B56B99EF02}"/>
              </a:ext>
            </a:extLst>
          </p:cNvPr>
          <p:cNvCxnSpPr/>
          <p:nvPr/>
        </p:nvCxnSpPr>
        <p:spPr>
          <a:xfrm>
            <a:off x="539552" y="3515843"/>
            <a:ext cx="748883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A87186-1A1F-0407-C5D2-08D582CED1CC}"/>
              </a:ext>
            </a:extLst>
          </p:cNvPr>
          <p:cNvSpPr txBox="1"/>
          <p:nvPr/>
        </p:nvSpPr>
        <p:spPr>
          <a:xfrm>
            <a:off x="5966966" y="115033"/>
            <a:ext cx="1152128" cy="215444"/>
          </a:xfrm>
          <a:prstGeom prst="rect">
            <a:avLst/>
          </a:prstGeom>
          <a:noFill/>
        </p:spPr>
        <p:txBody>
          <a:bodyPr wrap="square">
            <a:spAutoFit/>
          </a:bodyPr>
          <a:lstStyle/>
          <a:p>
            <a:pPr algn="ctr"/>
            <a:r>
              <a:rPr lang="pl-PL" sz="800" b="1" dirty="0">
                <a:solidFill>
                  <a:schemeClr val="tx1"/>
                </a:solidFill>
                <a:latin typeface="Cousine" panose="020B0604020202020204" charset="0"/>
                <a:cs typeface="Cousine" panose="020B0604020202020204" charset="0"/>
              </a:rPr>
              <a:t>Target ECU</a:t>
            </a:r>
          </a:p>
        </p:txBody>
      </p:sp>
      <p:sp>
        <p:nvSpPr>
          <p:cNvPr id="38" name="TextBox 37">
            <a:extLst>
              <a:ext uri="{FF2B5EF4-FFF2-40B4-BE49-F238E27FC236}">
                <a16:creationId xmlns:a16="http://schemas.microsoft.com/office/drawing/2014/main" id="{4EB81448-B119-E1AE-C0D1-AA44CEF0DDE1}"/>
              </a:ext>
            </a:extLst>
          </p:cNvPr>
          <p:cNvSpPr txBox="1"/>
          <p:nvPr/>
        </p:nvSpPr>
        <p:spPr>
          <a:xfrm>
            <a:off x="3748125" y="115033"/>
            <a:ext cx="1269330" cy="584775"/>
          </a:xfrm>
          <a:prstGeom prst="rect">
            <a:avLst/>
          </a:prstGeom>
          <a:noFill/>
        </p:spPr>
        <p:txBody>
          <a:bodyPr wrap="square">
            <a:spAutoFit/>
          </a:bodyPr>
          <a:lstStyle/>
          <a:p>
            <a:pPr algn="ctr"/>
            <a:r>
              <a:rPr lang="pl-PL" sz="800" b="1" dirty="0">
                <a:solidFill>
                  <a:schemeClr val="tx1"/>
                </a:solidFill>
                <a:latin typeface="Cousine" panose="020B0604020202020204" charset="0"/>
                <a:cs typeface="Cousine" panose="020B0604020202020204" charset="0"/>
              </a:rPr>
              <a:t>Remotely compromised directly attached node</a:t>
            </a:r>
          </a:p>
        </p:txBody>
      </p:sp>
      <p:sp>
        <p:nvSpPr>
          <p:cNvPr id="39" name="TextBox 38">
            <a:extLst>
              <a:ext uri="{FF2B5EF4-FFF2-40B4-BE49-F238E27FC236}">
                <a16:creationId xmlns:a16="http://schemas.microsoft.com/office/drawing/2014/main" id="{C1310EB6-C32F-C289-EF99-3C3964E2B84A}"/>
              </a:ext>
            </a:extLst>
          </p:cNvPr>
          <p:cNvSpPr txBox="1"/>
          <p:nvPr/>
        </p:nvSpPr>
        <p:spPr>
          <a:xfrm>
            <a:off x="2478795" y="115033"/>
            <a:ext cx="1269330" cy="338554"/>
          </a:xfrm>
          <a:prstGeom prst="rect">
            <a:avLst/>
          </a:prstGeom>
          <a:noFill/>
        </p:spPr>
        <p:txBody>
          <a:bodyPr wrap="square">
            <a:spAutoFit/>
          </a:bodyPr>
          <a:lstStyle/>
          <a:p>
            <a:pPr algn="ctr"/>
            <a:r>
              <a:rPr lang="pl-PL" sz="800" b="1" dirty="0">
                <a:solidFill>
                  <a:schemeClr val="tx1"/>
                </a:solidFill>
                <a:latin typeface="Cousine" panose="020B0604020202020204" charset="0"/>
                <a:cs typeface="Cousine" panose="020B0604020202020204" charset="0"/>
              </a:rPr>
              <a:t>Tampered directly attached node</a:t>
            </a:r>
          </a:p>
        </p:txBody>
      </p:sp>
      <p:sp>
        <p:nvSpPr>
          <p:cNvPr id="40" name="TextBox 39">
            <a:extLst>
              <a:ext uri="{FF2B5EF4-FFF2-40B4-BE49-F238E27FC236}">
                <a16:creationId xmlns:a16="http://schemas.microsoft.com/office/drawing/2014/main" id="{897FC770-1C52-888F-452B-4FA32A4D26E3}"/>
              </a:ext>
            </a:extLst>
          </p:cNvPr>
          <p:cNvSpPr txBox="1"/>
          <p:nvPr/>
        </p:nvSpPr>
        <p:spPr>
          <a:xfrm>
            <a:off x="1054982" y="115033"/>
            <a:ext cx="1269330" cy="338554"/>
          </a:xfrm>
          <a:prstGeom prst="rect">
            <a:avLst/>
          </a:prstGeom>
          <a:noFill/>
        </p:spPr>
        <p:txBody>
          <a:bodyPr wrap="square">
            <a:spAutoFit/>
          </a:bodyPr>
          <a:lstStyle/>
          <a:p>
            <a:pPr algn="ctr"/>
            <a:r>
              <a:rPr lang="pl-PL" sz="800" b="1" dirty="0">
                <a:solidFill>
                  <a:schemeClr val="tx1"/>
                </a:solidFill>
                <a:latin typeface="Cousine" panose="020B0604020202020204" charset="0"/>
                <a:cs typeface="Cousine" panose="020B0604020202020204" charset="0"/>
              </a:rPr>
              <a:t>Tampered OBDII device</a:t>
            </a:r>
          </a:p>
        </p:txBody>
      </p:sp>
      <p:sp>
        <p:nvSpPr>
          <p:cNvPr id="42" name="TextBox 41">
            <a:extLst>
              <a:ext uri="{FF2B5EF4-FFF2-40B4-BE49-F238E27FC236}">
                <a16:creationId xmlns:a16="http://schemas.microsoft.com/office/drawing/2014/main" id="{408ED091-3363-0283-B964-1911DFE21FCF}"/>
              </a:ext>
            </a:extLst>
          </p:cNvPr>
          <p:cNvSpPr txBox="1"/>
          <p:nvPr/>
        </p:nvSpPr>
        <p:spPr>
          <a:xfrm>
            <a:off x="7407126" y="2850851"/>
            <a:ext cx="412230" cy="184666"/>
          </a:xfrm>
          <a:prstGeom prst="rect">
            <a:avLst/>
          </a:prstGeom>
          <a:noFill/>
        </p:spPr>
        <p:txBody>
          <a:bodyPr wrap="square">
            <a:spAutoFit/>
          </a:bodyPr>
          <a:lstStyle/>
          <a:p>
            <a:pPr algn="ctr"/>
            <a:r>
              <a:rPr lang="pl-PL" sz="600" b="1" dirty="0">
                <a:solidFill>
                  <a:schemeClr val="tx1"/>
                </a:solidFill>
                <a:latin typeface="Cousine" panose="020B0604020202020204" charset="0"/>
                <a:cs typeface="Cousine" panose="020B0604020202020204" charset="0"/>
              </a:rPr>
              <a:t>CANH</a:t>
            </a:r>
          </a:p>
        </p:txBody>
      </p:sp>
      <p:sp>
        <p:nvSpPr>
          <p:cNvPr id="43" name="TextBox 42">
            <a:extLst>
              <a:ext uri="{FF2B5EF4-FFF2-40B4-BE49-F238E27FC236}">
                <a16:creationId xmlns:a16="http://schemas.microsoft.com/office/drawing/2014/main" id="{5C3CA74B-DA85-9E1E-2B11-42B9F47E3829}"/>
              </a:ext>
            </a:extLst>
          </p:cNvPr>
          <p:cNvSpPr txBox="1"/>
          <p:nvPr/>
        </p:nvSpPr>
        <p:spPr>
          <a:xfrm>
            <a:off x="1269598" y="1288803"/>
            <a:ext cx="342416" cy="184666"/>
          </a:xfrm>
          <a:prstGeom prst="rect">
            <a:avLst/>
          </a:prstGeom>
          <a:noFill/>
        </p:spPr>
        <p:txBody>
          <a:bodyPr wrap="square">
            <a:spAutoFit/>
          </a:bodyPr>
          <a:lstStyle/>
          <a:p>
            <a:pPr algn="ctr"/>
            <a:r>
              <a:rPr lang="pl-PL" sz="600" dirty="0">
                <a:solidFill>
                  <a:schemeClr val="tx1"/>
                </a:solidFill>
                <a:latin typeface="Cousine" panose="020B0604020202020204" charset="0"/>
                <a:cs typeface="Cousine" panose="020B0604020202020204" charset="0"/>
              </a:rPr>
              <a:t>TxD</a:t>
            </a:r>
          </a:p>
        </p:txBody>
      </p:sp>
      <p:sp>
        <p:nvSpPr>
          <p:cNvPr id="44" name="TextBox 43">
            <a:extLst>
              <a:ext uri="{FF2B5EF4-FFF2-40B4-BE49-F238E27FC236}">
                <a16:creationId xmlns:a16="http://schemas.microsoft.com/office/drawing/2014/main" id="{64F4819D-33B4-D082-0239-9E5E31F54F79}"/>
              </a:ext>
            </a:extLst>
          </p:cNvPr>
          <p:cNvSpPr txBox="1"/>
          <p:nvPr/>
        </p:nvSpPr>
        <p:spPr>
          <a:xfrm>
            <a:off x="1788444" y="1311208"/>
            <a:ext cx="342416" cy="184666"/>
          </a:xfrm>
          <a:prstGeom prst="rect">
            <a:avLst/>
          </a:prstGeom>
          <a:noFill/>
        </p:spPr>
        <p:txBody>
          <a:bodyPr wrap="square">
            <a:spAutoFit/>
          </a:bodyPr>
          <a:lstStyle/>
          <a:p>
            <a:pPr algn="ctr"/>
            <a:r>
              <a:rPr lang="pl-PL" sz="600" dirty="0">
                <a:solidFill>
                  <a:schemeClr val="tx1"/>
                </a:solidFill>
                <a:latin typeface="Cousine" panose="020B0604020202020204" charset="0"/>
                <a:cs typeface="Cousine" panose="020B0604020202020204" charset="0"/>
              </a:rPr>
              <a:t>RxD</a:t>
            </a:r>
          </a:p>
        </p:txBody>
      </p:sp>
      <p:sp>
        <p:nvSpPr>
          <p:cNvPr id="45" name="TextBox 44">
            <a:extLst>
              <a:ext uri="{FF2B5EF4-FFF2-40B4-BE49-F238E27FC236}">
                <a16:creationId xmlns:a16="http://schemas.microsoft.com/office/drawing/2014/main" id="{D9F23A3A-04EB-B0E6-83DB-593E5FC61292}"/>
              </a:ext>
            </a:extLst>
          </p:cNvPr>
          <p:cNvSpPr txBox="1"/>
          <p:nvPr/>
        </p:nvSpPr>
        <p:spPr>
          <a:xfrm>
            <a:off x="2706590" y="1800809"/>
            <a:ext cx="342416" cy="184666"/>
          </a:xfrm>
          <a:prstGeom prst="rect">
            <a:avLst/>
          </a:prstGeom>
          <a:noFill/>
        </p:spPr>
        <p:txBody>
          <a:bodyPr wrap="square">
            <a:spAutoFit/>
          </a:bodyPr>
          <a:lstStyle/>
          <a:p>
            <a:pPr algn="ctr"/>
            <a:r>
              <a:rPr lang="pl-PL" sz="600" dirty="0">
                <a:solidFill>
                  <a:schemeClr val="tx1"/>
                </a:solidFill>
                <a:latin typeface="Cousine" panose="020B0604020202020204" charset="0"/>
                <a:cs typeface="Cousine" panose="020B0604020202020204" charset="0"/>
              </a:rPr>
              <a:t>TxD</a:t>
            </a:r>
          </a:p>
        </p:txBody>
      </p:sp>
      <p:sp>
        <p:nvSpPr>
          <p:cNvPr id="46" name="TextBox 45">
            <a:extLst>
              <a:ext uri="{FF2B5EF4-FFF2-40B4-BE49-F238E27FC236}">
                <a16:creationId xmlns:a16="http://schemas.microsoft.com/office/drawing/2014/main" id="{C76616C1-E4DB-98B2-7BDF-64FF2A7DFF3A}"/>
              </a:ext>
            </a:extLst>
          </p:cNvPr>
          <p:cNvSpPr txBox="1"/>
          <p:nvPr/>
        </p:nvSpPr>
        <p:spPr>
          <a:xfrm>
            <a:off x="3204928" y="1833641"/>
            <a:ext cx="342416" cy="184666"/>
          </a:xfrm>
          <a:prstGeom prst="rect">
            <a:avLst/>
          </a:prstGeom>
          <a:noFill/>
        </p:spPr>
        <p:txBody>
          <a:bodyPr wrap="square">
            <a:spAutoFit/>
          </a:bodyPr>
          <a:lstStyle/>
          <a:p>
            <a:pPr algn="ctr"/>
            <a:r>
              <a:rPr lang="pl-PL" sz="600" dirty="0">
                <a:solidFill>
                  <a:schemeClr val="tx1"/>
                </a:solidFill>
                <a:latin typeface="Cousine" panose="020B0604020202020204" charset="0"/>
                <a:cs typeface="Cousine" panose="020B0604020202020204" charset="0"/>
              </a:rPr>
              <a:t>RxD</a:t>
            </a:r>
          </a:p>
        </p:txBody>
      </p:sp>
      <p:sp>
        <p:nvSpPr>
          <p:cNvPr id="47" name="TextBox 46">
            <a:extLst>
              <a:ext uri="{FF2B5EF4-FFF2-40B4-BE49-F238E27FC236}">
                <a16:creationId xmlns:a16="http://schemas.microsoft.com/office/drawing/2014/main" id="{599B86E7-88A6-B4B6-CB4A-8A79288B8656}"/>
              </a:ext>
            </a:extLst>
          </p:cNvPr>
          <p:cNvSpPr txBox="1"/>
          <p:nvPr/>
        </p:nvSpPr>
        <p:spPr>
          <a:xfrm>
            <a:off x="4562878" y="1829666"/>
            <a:ext cx="342416" cy="184666"/>
          </a:xfrm>
          <a:prstGeom prst="rect">
            <a:avLst/>
          </a:prstGeom>
          <a:noFill/>
        </p:spPr>
        <p:txBody>
          <a:bodyPr wrap="square">
            <a:spAutoFit/>
          </a:bodyPr>
          <a:lstStyle/>
          <a:p>
            <a:pPr algn="ctr"/>
            <a:r>
              <a:rPr lang="pl-PL" sz="600" dirty="0">
                <a:solidFill>
                  <a:schemeClr val="tx1"/>
                </a:solidFill>
                <a:latin typeface="Cousine" panose="020B0604020202020204" charset="0"/>
                <a:cs typeface="Cousine" panose="020B0604020202020204" charset="0"/>
              </a:rPr>
              <a:t>RxD</a:t>
            </a:r>
          </a:p>
        </p:txBody>
      </p:sp>
      <p:sp>
        <p:nvSpPr>
          <p:cNvPr id="48" name="TextBox 47">
            <a:extLst>
              <a:ext uri="{FF2B5EF4-FFF2-40B4-BE49-F238E27FC236}">
                <a16:creationId xmlns:a16="http://schemas.microsoft.com/office/drawing/2014/main" id="{0AEB6490-5CF8-775D-3D81-2340A34CCB66}"/>
              </a:ext>
            </a:extLst>
          </p:cNvPr>
          <p:cNvSpPr txBox="1"/>
          <p:nvPr/>
        </p:nvSpPr>
        <p:spPr>
          <a:xfrm>
            <a:off x="4025245" y="1800809"/>
            <a:ext cx="342416" cy="184666"/>
          </a:xfrm>
          <a:prstGeom prst="rect">
            <a:avLst/>
          </a:prstGeom>
          <a:noFill/>
        </p:spPr>
        <p:txBody>
          <a:bodyPr wrap="square">
            <a:spAutoFit/>
          </a:bodyPr>
          <a:lstStyle/>
          <a:p>
            <a:pPr algn="ctr"/>
            <a:r>
              <a:rPr lang="pl-PL" sz="600" dirty="0">
                <a:solidFill>
                  <a:schemeClr val="tx1"/>
                </a:solidFill>
                <a:latin typeface="Cousine" panose="020B0604020202020204" charset="0"/>
                <a:cs typeface="Cousine" panose="020B0604020202020204" charset="0"/>
              </a:rPr>
              <a:t>TxD</a:t>
            </a:r>
          </a:p>
        </p:txBody>
      </p:sp>
      <p:sp>
        <p:nvSpPr>
          <p:cNvPr id="49" name="TextBox 48">
            <a:extLst>
              <a:ext uri="{FF2B5EF4-FFF2-40B4-BE49-F238E27FC236}">
                <a16:creationId xmlns:a16="http://schemas.microsoft.com/office/drawing/2014/main" id="{4403A88D-9D0A-E438-687E-B5F4DF29BA5D}"/>
              </a:ext>
            </a:extLst>
          </p:cNvPr>
          <p:cNvSpPr txBox="1"/>
          <p:nvPr/>
        </p:nvSpPr>
        <p:spPr>
          <a:xfrm>
            <a:off x="6164611" y="1800809"/>
            <a:ext cx="342416" cy="184666"/>
          </a:xfrm>
          <a:prstGeom prst="rect">
            <a:avLst/>
          </a:prstGeom>
          <a:noFill/>
        </p:spPr>
        <p:txBody>
          <a:bodyPr wrap="square">
            <a:spAutoFit/>
          </a:bodyPr>
          <a:lstStyle/>
          <a:p>
            <a:pPr algn="ctr"/>
            <a:r>
              <a:rPr lang="pl-PL" sz="600" dirty="0">
                <a:solidFill>
                  <a:schemeClr val="tx1"/>
                </a:solidFill>
                <a:latin typeface="Cousine" panose="020B0604020202020204" charset="0"/>
                <a:cs typeface="Cousine" panose="020B0604020202020204" charset="0"/>
              </a:rPr>
              <a:t>TxD</a:t>
            </a:r>
          </a:p>
        </p:txBody>
      </p:sp>
      <p:sp>
        <p:nvSpPr>
          <p:cNvPr id="50" name="TextBox 49">
            <a:extLst>
              <a:ext uri="{FF2B5EF4-FFF2-40B4-BE49-F238E27FC236}">
                <a16:creationId xmlns:a16="http://schemas.microsoft.com/office/drawing/2014/main" id="{83DAEBFF-3184-08CB-502F-838C3A4CCE92}"/>
              </a:ext>
            </a:extLst>
          </p:cNvPr>
          <p:cNvSpPr txBox="1"/>
          <p:nvPr/>
        </p:nvSpPr>
        <p:spPr>
          <a:xfrm>
            <a:off x="6672424" y="1836132"/>
            <a:ext cx="342416" cy="184666"/>
          </a:xfrm>
          <a:prstGeom prst="rect">
            <a:avLst/>
          </a:prstGeom>
          <a:noFill/>
        </p:spPr>
        <p:txBody>
          <a:bodyPr wrap="square">
            <a:spAutoFit/>
          </a:bodyPr>
          <a:lstStyle/>
          <a:p>
            <a:pPr algn="ctr"/>
            <a:r>
              <a:rPr lang="pl-PL" sz="600" dirty="0">
                <a:solidFill>
                  <a:schemeClr val="tx1"/>
                </a:solidFill>
                <a:latin typeface="Cousine" panose="020B0604020202020204" charset="0"/>
                <a:cs typeface="Cousine" panose="020B0604020202020204" charset="0"/>
              </a:rPr>
              <a:t>RxD</a:t>
            </a:r>
          </a:p>
        </p:txBody>
      </p:sp>
      <p:cxnSp>
        <p:nvCxnSpPr>
          <p:cNvPr id="51" name="Straight Connector 50">
            <a:extLst>
              <a:ext uri="{FF2B5EF4-FFF2-40B4-BE49-F238E27FC236}">
                <a16:creationId xmlns:a16="http://schemas.microsoft.com/office/drawing/2014/main" id="{A1EF7B1E-FC33-CDA8-6AB8-B32EF697FE9B}"/>
              </a:ext>
            </a:extLst>
          </p:cNvPr>
          <p:cNvCxnSpPr>
            <a:cxnSpLocks/>
          </p:cNvCxnSpPr>
          <p:nvPr/>
        </p:nvCxnSpPr>
        <p:spPr>
          <a:xfrm flipV="1">
            <a:off x="1358454" y="2745519"/>
            <a:ext cx="0" cy="25827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AA5BD84-B071-CA76-258D-501D7E1139BA}"/>
              </a:ext>
            </a:extLst>
          </p:cNvPr>
          <p:cNvCxnSpPr>
            <a:cxnSpLocks/>
          </p:cNvCxnSpPr>
          <p:nvPr/>
        </p:nvCxnSpPr>
        <p:spPr>
          <a:xfrm flipV="1">
            <a:off x="1358454" y="2051138"/>
            <a:ext cx="5904" cy="33434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609032-FA03-AE0D-1F7A-8EDF9F973A53}"/>
              </a:ext>
            </a:extLst>
          </p:cNvPr>
          <p:cNvCxnSpPr>
            <a:cxnSpLocks/>
          </p:cNvCxnSpPr>
          <p:nvPr/>
        </p:nvCxnSpPr>
        <p:spPr>
          <a:xfrm flipV="1">
            <a:off x="2706590" y="2555194"/>
            <a:ext cx="0" cy="4486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177787-B4B3-DC17-245D-CF2B7281E0F2}"/>
              </a:ext>
            </a:extLst>
          </p:cNvPr>
          <p:cNvCxnSpPr>
            <a:cxnSpLocks/>
          </p:cNvCxnSpPr>
          <p:nvPr/>
        </p:nvCxnSpPr>
        <p:spPr>
          <a:xfrm flipV="1">
            <a:off x="4025245" y="2555194"/>
            <a:ext cx="0" cy="4486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AB88266-06F5-B1DD-73CE-6F0EB90F7EFD}"/>
              </a:ext>
            </a:extLst>
          </p:cNvPr>
          <p:cNvCxnSpPr>
            <a:cxnSpLocks/>
          </p:cNvCxnSpPr>
          <p:nvPr/>
        </p:nvCxnSpPr>
        <p:spPr>
          <a:xfrm flipV="1">
            <a:off x="6163956" y="2555194"/>
            <a:ext cx="0" cy="4486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8D2FB86-188B-CBB3-9F50-7457344CCC53}"/>
              </a:ext>
            </a:extLst>
          </p:cNvPr>
          <p:cNvCxnSpPr>
            <a:cxnSpLocks/>
          </p:cNvCxnSpPr>
          <p:nvPr/>
        </p:nvCxnSpPr>
        <p:spPr>
          <a:xfrm flipV="1">
            <a:off x="1862510" y="2051138"/>
            <a:ext cx="0" cy="33434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E90ADDF-BD22-E4B6-0979-A82EAE4C75F5}"/>
              </a:ext>
            </a:extLst>
          </p:cNvPr>
          <p:cNvCxnSpPr>
            <a:cxnSpLocks/>
          </p:cNvCxnSpPr>
          <p:nvPr/>
        </p:nvCxnSpPr>
        <p:spPr>
          <a:xfrm flipV="1">
            <a:off x="1862510" y="2745519"/>
            <a:ext cx="0" cy="77032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5D6A99-CEBA-736B-3C6D-D2E7B0DC57AC}"/>
              </a:ext>
            </a:extLst>
          </p:cNvPr>
          <p:cNvCxnSpPr>
            <a:cxnSpLocks/>
          </p:cNvCxnSpPr>
          <p:nvPr/>
        </p:nvCxnSpPr>
        <p:spPr>
          <a:xfrm flipV="1">
            <a:off x="3288396" y="2555194"/>
            <a:ext cx="0" cy="9606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A484537-8303-73A0-B46D-4D5183CA41D1}"/>
              </a:ext>
            </a:extLst>
          </p:cNvPr>
          <p:cNvCxnSpPr>
            <a:cxnSpLocks/>
          </p:cNvCxnSpPr>
          <p:nvPr/>
        </p:nvCxnSpPr>
        <p:spPr>
          <a:xfrm flipV="1">
            <a:off x="4634818" y="2561675"/>
            <a:ext cx="0" cy="9606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84026C6-6A8B-0B32-8122-1DE0CFE0CD3B}"/>
              </a:ext>
            </a:extLst>
          </p:cNvPr>
          <p:cNvCxnSpPr>
            <a:cxnSpLocks/>
          </p:cNvCxnSpPr>
          <p:nvPr/>
        </p:nvCxnSpPr>
        <p:spPr>
          <a:xfrm flipV="1">
            <a:off x="6817550" y="2555193"/>
            <a:ext cx="0" cy="9606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2CCC94B7-5187-5D24-8928-E58596F663DE}"/>
              </a:ext>
            </a:extLst>
          </p:cNvPr>
          <p:cNvSpPr txBox="1"/>
          <p:nvPr/>
        </p:nvSpPr>
        <p:spPr>
          <a:xfrm>
            <a:off x="7407126" y="3337658"/>
            <a:ext cx="412230" cy="184666"/>
          </a:xfrm>
          <a:prstGeom prst="rect">
            <a:avLst/>
          </a:prstGeom>
          <a:noFill/>
        </p:spPr>
        <p:txBody>
          <a:bodyPr wrap="square">
            <a:spAutoFit/>
          </a:bodyPr>
          <a:lstStyle/>
          <a:p>
            <a:pPr algn="ctr"/>
            <a:r>
              <a:rPr lang="pl-PL" sz="600" b="1" dirty="0">
                <a:solidFill>
                  <a:schemeClr val="tx1"/>
                </a:solidFill>
                <a:latin typeface="Cousine" panose="020B0604020202020204" charset="0"/>
                <a:cs typeface="Cousine" panose="020B0604020202020204" charset="0"/>
              </a:rPr>
              <a:t>CANL</a:t>
            </a:r>
          </a:p>
        </p:txBody>
      </p:sp>
      <p:pic>
        <p:nvPicPr>
          <p:cNvPr id="75" name="Picture 74" descr="Icon&#10;&#10;Description automatically generated">
            <a:extLst>
              <a:ext uri="{FF2B5EF4-FFF2-40B4-BE49-F238E27FC236}">
                <a16:creationId xmlns:a16="http://schemas.microsoft.com/office/drawing/2014/main" id="{2C85D573-3C5F-F5F0-1D82-25940673230E}"/>
              </a:ext>
            </a:extLst>
          </p:cNvPr>
          <p:cNvPicPr>
            <a:picLocks noChangeAspect="1"/>
          </p:cNvPicPr>
          <p:nvPr/>
        </p:nvPicPr>
        <p:blipFill>
          <a:blip r:embed="rId3"/>
          <a:stretch>
            <a:fillRect/>
          </a:stretch>
        </p:blipFill>
        <p:spPr>
          <a:xfrm>
            <a:off x="3437189" y="3758827"/>
            <a:ext cx="474685" cy="474685"/>
          </a:xfrm>
          <a:prstGeom prst="rect">
            <a:avLst/>
          </a:prstGeom>
        </p:spPr>
      </p:pic>
      <p:pic>
        <p:nvPicPr>
          <p:cNvPr id="76" name="Picture 75" descr="Icon&#10;&#10;Description automatically generated">
            <a:extLst>
              <a:ext uri="{FF2B5EF4-FFF2-40B4-BE49-F238E27FC236}">
                <a16:creationId xmlns:a16="http://schemas.microsoft.com/office/drawing/2014/main" id="{79FFAB9F-B145-888F-0423-2D907FD256E1}"/>
              </a:ext>
            </a:extLst>
          </p:cNvPr>
          <p:cNvPicPr>
            <a:picLocks noChangeAspect="1"/>
          </p:cNvPicPr>
          <p:nvPr/>
        </p:nvPicPr>
        <p:blipFill>
          <a:blip r:embed="rId3"/>
          <a:stretch>
            <a:fillRect/>
          </a:stretch>
        </p:blipFill>
        <p:spPr>
          <a:xfrm>
            <a:off x="1861093" y="440744"/>
            <a:ext cx="474685" cy="474685"/>
          </a:xfrm>
          <a:prstGeom prst="rect">
            <a:avLst/>
          </a:prstGeom>
        </p:spPr>
      </p:pic>
      <p:pic>
        <p:nvPicPr>
          <p:cNvPr id="77" name="Picture 76" descr="Icon&#10;&#10;Description automatically generated">
            <a:extLst>
              <a:ext uri="{FF2B5EF4-FFF2-40B4-BE49-F238E27FC236}">
                <a16:creationId xmlns:a16="http://schemas.microsoft.com/office/drawing/2014/main" id="{F91B20B5-4E97-B34A-3067-6D3DF460EA6E}"/>
              </a:ext>
            </a:extLst>
          </p:cNvPr>
          <p:cNvPicPr>
            <a:picLocks noChangeAspect="1"/>
          </p:cNvPicPr>
          <p:nvPr/>
        </p:nvPicPr>
        <p:blipFill>
          <a:blip r:embed="rId3"/>
          <a:stretch>
            <a:fillRect/>
          </a:stretch>
        </p:blipFill>
        <p:spPr>
          <a:xfrm>
            <a:off x="3245896" y="881225"/>
            <a:ext cx="474685" cy="474685"/>
          </a:xfrm>
          <a:prstGeom prst="rect">
            <a:avLst/>
          </a:prstGeom>
        </p:spPr>
      </p:pic>
      <p:pic>
        <p:nvPicPr>
          <p:cNvPr id="78" name="Picture 77" descr="Icon&#10;&#10;Description automatically generated">
            <a:extLst>
              <a:ext uri="{FF2B5EF4-FFF2-40B4-BE49-F238E27FC236}">
                <a16:creationId xmlns:a16="http://schemas.microsoft.com/office/drawing/2014/main" id="{3310F4E3-7380-A52F-A7D7-AA6943B8D224}"/>
              </a:ext>
            </a:extLst>
          </p:cNvPr>
          <p:cNvPicPr>
            <a:picLocks noChangeAspect="1"/>
          </p:cNvPicPr>
          <p:nvPr/>
        </p:nvPicPr>
        <p:blipFill>
          <a:blip r:embed="rId3"/>
          <a:stretch>
            <a:fillRect/>
          </a:stretch>
        </p:blipFill>
        <p:spPr>
          <a:xfrm>
            <a:off x="4662964" y="881224"/>
            <a:ext cx="474685" cy="474685"/>
          </a:xfrm>
          <a:prstGeom prst="rect">
            <a:avLst/>
          </a:prstGeom>
        </p:spPr>
      </p:pic>
      <p:sp>
        <p:nvSpPr>
          <p:cNvPr id="79" name="Freeform: Shape 78">
            <a:extLst>
              <a:ext uri="{FF2B5EF4-FFF2-40B4-BE49-F238E27FC236}">
                <a16:creationId xmlns:a16="http://schemas.microsoft.com/office/drawing/2014/main" id="{34869D39-33E8-5B93-275C-693D8903C27F}"/>
              </a:ext>
            </a:extLst>
          </p:cNvPr>
          <p:cNvSpPr/>
          <p:nvPr/>
        </p:nvSpPr>
        <p:spPr>
          <a:xfrm>
            <a:off x="2489762" y="2997200"/>
            <a:ext cx="1034488" cy="933450"/>
          </a:xfrm>
          <a:custGeom>
            <a:avLst/>
            <a:gdLst>
              <a:gd name="connsiteX0" fmla="*/ 1034488 w 1034488"/>
              <a:gd name="connsiteY0" fmla="*/ 933450 h 933450"/>
              <a:gd name="connsiteX1" fmla="*/ 18488 w 1034488"/>
              <a:gd name="connsiteY1" fmla="*/ 546100 h 933450"/>
              <a:gd name="connsiteX2" fmla="*/ 475688 w 1034488"/>
              <a:gd name="connsiteY2" fmla="*/ 0 h 933450"/>
            </a:gdLst>
            <a:ahLst/>
            <a:cxnLst>
              <a:cxn ang="0">
                <a:pos x="connsiteX0" y="connsiteY0"/>
              </a:cxn>
              <a:cxn ang="0">
                <a:pos x="connsiteX1" y="connsiteY1"/>
              </a:cxn>
              <a:cxn ang="0">
                <a:pos x="connsiteX2" y="connsiteY2"/>
              </a:cxn>
            </a:cxnLst>
            <a:rect l="l" t="t" r="r" b="b"/>
            <a:pathLst>
              <a:path w="1034488" h="933450">
                <a:moveTo>
                  <a:pt x="1034488" y="933450"/>
                </a:moveTo>
                <a:cubicBezTo>
                  <a:pt x="573054" y="817562"/>
                  <a:pt x="111621" y="701675"/>
                  <a:pt x="18488" y="546100"/>
                </a:cubicBezTo>
                <a:cubicBezTo>
                  <a:pt x="-74645" y="390525"/>
                  <a:pt x="200521" y="195262"/>
                  <a:pt x="475688"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rgbClr val="C00000"/>
              </a:solidFill>
            </a:endParaRPr>
          </a:p>
        </p:txBody>
      </p:sp>
      <p:sp>
        <p:nvSpPr>
          <p:cNvPr id="81" name="Freeform: Shape 80">
            <a:extLst>
              <a:ext uri="{FF2B5EF4-FFF2-40B4-BE49-F238E27FC236}">
                <a16:creationId xmlns:a16="http://schemas.microsoft.com/office/drawing/2014/main" id="{678407BD-8CC5-7C06-DA80-66E84DCF0A32}"/>
              </a:ext>
            </a:extLst>
          </p:cNvPr>
          <p:cNvSpPr/>
          <p:nvPr/>
        </p:nvSpPr>
        <p:spPr>
          <a:xfrm>
            <a:off x="3867482" y="3515842"/>
            <a:ext cx="795482" cy="565150"/>
          </a:xfrm>
          <a:custGeom>
            <a:avLst/>
            <a:gdLst>
              <a:gd name="connsiteX0" fmla="*/ 0 w 795482"/>
              <a:gd name="connsiteY0" fmla="*/ 565150 h 565150"/>
              <a:gd name="connsiteX1" fmla="*/ 781050 w 795482"/>
              <a:gd name="connsiteY1" fmla="*/ 292100 h 565150"/>
              <a:gd name="connsiteX2" fmla="*/ 527050 w 795482"/>
              <a:gd name="connsiteY2" fmla="*/ 0 h 565150"/>
              <a:gd name="connsiteX3" fmla="*/ 527050 w 795482"/>
              <a:gd name="connsiteY3" fmla="*/ 0 h 565150"/>
            </a:gdLst>
            <a:ahLst/>
            <a:cxnLst>
              <a:cxn ang="0">
                <a:pos x="connsiteX0" y="connsiteY0"/>
              </a:cxn>
              <a:cxn ang="0">
                <a:pos x="connsiteX1" y="connsiteY1"/>
              </a:cxn>
              <a:cxn ang="0">
                <a:pos x="connsiteX2" y="connsiteY2"/>
              </a:cxn>
              <a:cxn ang="0">
                <a:pos x="connsiteX3" y="connsiteY3"/>
              </a:cxn>
            </a:cxnLst>
            <a:rect l="l" t="t" r="r" b="b"/>
            <a:pathLst>
              <a:path w="795482" h="565150">
                <a:moveTo>
                  <a:pt x="0" y="565150"/>
                </a:moveTo>
                <a:cubicBezTo>
                  <a:pt x="346604" y="475721"/>
                  <a:pt x="693208" y="386292"/>
                  <a:pt x="781050" y="292100"/>
                </a:cubicBezTo>
                <a:cubicBezTo>
                  <a:pt x="868892" y="197908"/>
                  <a:pt x="527050" y="0"/>
                  <a:pt x="527050" y="0"/>
                </a:cubicBezTo>
                <a:lnTo>
                  <a:pt x="52705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2" name="TextBox 81">
            <a:extLst>
              <a:ext uri="{FF2B5EF4-FFF2-40B4-BE49-F238E27FC236}">
                <a16:creationId xmlns:a16="http://schemas.microsoft.com/office/drawing/2014/main" id="{F40A71E2-BC8B-92DA-4F20-4D94C9B9CB09}"/>
              </a:ext>
            </a:extLst>
          </p:cNvPr>
          <p:cNvSpPr txBox="1"/>
          <p:nvPr/>
        </p:nvSpPr>
        <p:spPr>
          <a:xfrm>
            <a:off x="3053528" y="4276130"/>
            <a:ext cx="1269330" cy="461665"/>
          </a:xfrm>
          <a:prstGeom prst="rect">
            <a:avLst/>
          </a:prstGeom>
          <a:noFill/>
        </p:spPr>
        <p:txBody>
          <a:bodyPr wrap="square">
            <a:spAutoFit/>
          </a:bodyPr>
          <a:lstStyle/>
          <a:p>
            <a:pPr algn="ctr"/>
            <a:r>
              <a:rPr lang="pl-PL" sz="800" b="1" dirty="0">
                <a:solidFill>
                  <a:schemeClr val="tx1"/>
                </a:solidFill>
                <a:latin typeface="Cousine" panose="020B0604020202020204" charset="0"/>
                <a:cs typeface="Cousine" panose="020B0604020202020204" charset="0"/>
              </a:rPr>
              <a:t>Maliciously crafted directly attached node</a:t>
            </a:r>
          </a:p>
        </p:txBody>
      </p:sp>
    </p:spTree>
    <p:extLst>
      <p:ext uri="{BB962C8B-B14F-4D97-AF65-F5344CB8AC3E}">
        <p14:creationId xmlns:p14="http://schemas.microsoft.com/office/powerpoint/2010/main" val="3368904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94FB6C-BBEB-5D23-13A5-CEF6C91D81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2052" name="Picture 4" descr="Brak alternatywnego tekstu dla tego zdjęcia">
            <a:extLst>
              <a:ext uri="{FF2B5EF4-FFF2-40B4-BE49-F238E27FC236}">
                <a16:creationId xmlns:a16="http://schemas.microsoft.com/office/drawing/2014/main" id="{0C9737B1-E196-FED1-AD47-62882F515D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81" t="10338" r="14785" b="9588"/>
          <a:stretch/>
        </p:blipFill>
        <p:spPr bwMode="auto">
          <a:xfrm>
            <a:off x="6052268" y="2843300"/>
            <a:ext cx="2952328" cy="19442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rak alternatywnego tekstu dla tego zdjęcia">
            <a:extLst>
              <a:ext uri="{FF2B5EF4-FFF2-40B4-BE49-F238E27FC236}">
                <a16:creationId xmlns:a16="http://schemas.microsoft.com/office/drawing/2014/main" id="{20CDF3EA-53AC-4590-4ECC-DDE221029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005" y="815399"/>
            <a:ext cx="3944194" cy="22165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ak alternatywnego tekstu dla tego zdjęcia">
            <a:extLst>
              <a:ext uri="{FF2B5EF4-FFF2-40B4-BE49-F238E27FC236}">
                <a16:creationId xmlns:a16="http://schemas.microsoft.com/office/drawing/2014/main" id="{B5370606-D88E-5309-66B1-B52DC9672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484406"/>
            <a:ext cx="2835316" cy="159338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ree VIN Decoder &amp; Lookup - CARFAX">
            <a:extLst>
              <a:ext uri="{FF2B5EF4-FFF2-40B4-BE49-F238E27FC236}">
                <a16:creationId xmlns:a16="http://schemas.microsoft.com/office/drawing/2014/main" id="{93A527EC-D7D2-69F8-BB63-2A4CDDAC0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04" y="2326619"/>
            <a:ext cx="4619792" cy="1478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oy&#10;&#10;Description automatically generated">
            <a:extLst>
              <a:ext uri="{FF2B5EF4-FFF2-40B4-BE49-F238E27FC236}">
                <a16:creationId xmlns:a16="http://schemas.microsoft.com/office/drawing/2014/main" id="{AA7383C2-16FB-3C3F-4C8F-A054F8CF8B13}"/>
              </a:ext>
            </a:extLst>
          </p:cNvPr>
          <p:cNvPicPr>
            <a:picLocks noChangeAspect="1"/>
          </p:cNvPicPr>
          <p:nvPr/>
        </p:nvPicPr>
        <p:blipFill>
          <a:blip r:embed="rId7"/>
          <a:stretch>
            <a:fillRect/>
          </a:stretch>
        </p:blipFill>
        <p:spPr>
          <a:xfrm>
            <a:off x="827584" y="3291830"/>
            <a:ext cx="2067694" cy="2067694"/>
          </a:xfrm>
          <a:prstGeom prst="rect">
            <a:avLst/>
          </a:prstGeom>
        </p:spPr>
      </p:pic>
      <p:sp>
        <p:nvSpPr>
          <p:cNvPr id="12" name="Arrow: Down 11">
            <a:extLst>
              <a:ext uri="{FF2B5EF4-FFF2-40B4-BE49-F238E27FC236}">
                <a16:creationId xmlns:a16="http://schemas.microsoft.com/office/drawing/2014/main" id="{4E8651F0-742E-2932-BC22-497CADA7CB1C}"/>
              </a:ext>
            </a:extLst>
          </p:cNvPr>
          <p:cNvSpPr/>
          <p:nvPr/>
        </p:nvSpPr>
        <p:spPr>
          <a:xfrm>
            <a:off x="2310924" y="3939902"/>
            <a:ext cx="72008" cy="216024"/>
          </a:xfrm>
          <a:prstGeom prst="downArrow">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Arrow: Down 12">
            <a:extLst>
              <a:ext uri="{FF2B5EF4-FFF2-40B4-BE49-F238E27FC236}">
                <a16:creationId xmlns:a16="http://schemas.microsoft.com/office/drawing/2014/main" id="{823B9D50-F2E9-D2AE-641F-AD1D40A434B7}"/>
              </a:ext>
            </a:extLst>
          </p:cNvPr>
          <p:cNvSpPr/>
          <p:nvPr/>
        </p:nvSpPr>
        <p:spPr>
          <a:xfrm rot="20258110">
            <a:off x="2418296" y="4400371"/>
            <a:ext cx="72008" cy="216024"/>
          </a:xfrm>
          <a:prstGeom prst="downArrow">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Arrow: Down 13">
            <a:extLst>
              <a:ext uri="{FF2B5EF4-FFF2-40B4-BE49-F238E27FC236}">
                <a16:creationId xmlns:a16="http://schemas.microsoft.com/office/drawing/2014/main" id="{5CCA668D-50BB-4AA0-D257-CB3560C35B7C}"/>
              </a:ext>
            </a:extLst>
          </p:cNvPr>
          <p:cNvSpPr/>
          <p:nvPr/>
        </p:nvSpPr>
        <p:spPr>
          <a:xfrm rot="20258110">
            <a:off x="1197188" y="4195092"/>
            <a:ext cx="72008" cy="216024"/>
          </a:xfrm>
          <a:prstGeom prst="downArrow">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Title 1">
            <a:extLst>
              <a:ext uri="{FF2B5EF4-FFF2-40B4-BE49-F238E27FC236}">
                <a16:creationId xmlns:a16="http://schemas.microsoft.com/office/drawing/2014/main" id="{7B582602-8587-727B-A9B0-53EAED0D6CAA}"/>
              </a:ext>
            </a:extLst>
          </p:cNvPr>
          <p:cNvSpPr>
            <a:spLocks noGrp="1"/>
          </p:cNvSpPr>
          <p:nvPr>
            <p:ph type="title"/>
          </p:nvPr>
        </p:nvSpPr>
        <p:spPr>
          <a:xfrm>
            <a:off x="179512" y="277706"/>
            <a:ext cx="8229600" cy="413400"/>
          </a:xfrm>
        </p:spPr>
        <p:txBody>
          <a:bodyPr/>
          <a:lstStyle/>
          <a:p>
            <a:r>
              <a:rPr lang="en-US" dirty="0"/>
              <a:t>Tampered OBDII device</a:t>
            </a:r>
          </a:p>
        </p:txBody>
      </p:sp>
    </p:spTree>
    <p:extLst>
      <p:ext uri="{BB962C8B-B14F-4D97-AF65-F5344CB8AC3E}">
        <p14:creationId xmlns:p14="http://schemas.microsoft.com/office/powerpoint/2010/main" val="77450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5A9BE8-35C7-C6F6-ECCE-DA0D2D698A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8" name="Picture 7">
            <a:extLst>
              <a:ext uri="{FF2B5EF4-FFF2-40B4-BE49-F238E27FC236}">
                <a16:creationId xmlns:a16="http://schemas.microsoft.com/office/drawing/2014/main" id="{3021C747-5AA4-7AC1-F0D7-2731D9BEB2FE}"/>
              </a:ext>
            </a:extLst>
          </p:cNvPr>
          <p:cNvPicPr>
            <a:picLocks noChangeAspect="1"/>
          </p:cNvPicPr>
          <p:nvPr/>
        </p:nvPicPr>
        <p:blipFill>
          <a:blip r:embed="rId2"/>
          <a:stretch>
            <a:fillRect/>
          </a:stretch>
        </p:blipFill>
        <p:spPr>
          <a:xfrm>
            <a:off x="395536" y="771897"/>
            <a:ext cx="2448272" cy="1799853"/>
          </a:xfrm>
          <a:prstGeom prst="rect">
            <a:avLst/>
          </a:prstGeom>
        </p:spPr>
      </p:pic>
      <p:pic>
        <p:nvPicPr>
          <p:cNvPr id="10" name="Picture 9">
            <a:extLst>
              <a:ext uri="{FF2B5EF4-FFF2-40B4-BE49-F238E27FC236}">
                <a16:creationId xmlns:a16="http://schemas.microsoft.com/office/drawing/2014/main" id="{D60AD14B-712C-ED46-B942-542093A0EB06}"/>
              </a:ext>
            </a:extLst>
          </p:cNvPr>
          <p:cNvPicPr>
            <a:picLocks noChangeAspect="1"/>
          </p:cNvPicPr>
          <p:nvPr/>
        </p:nvPicPr>
        <p:blipFill>
          <a:blip r:embed="rId3"/>
          <a:stretch>
            <a:fillRect/>
          </a:stretch>
        </p:blipFill>
        <p:spPr>
          <a:xfrm>
            <a:off x="2627784" y="1851670"/>
            <a:ext cx="2499369" cy="1795718"/>
          </a:xfrm>
          <a:prstGeom prst="rect">
            <a:avLst/>
          </a:prstGeom>
        </p:spPr>
      </p:pic>
      <p:pic>
        <p:nvPicPr>
          <p:cNvPr id="12" name="Picture 11">
            <a:extLst>
              <a:ext uri="{FF2B5EF4-FFF2-40B4-BE49-F238E27FC236}">
                <a16:creationId xmlns:a16="http://schemas.microsoft.com/office/drawing/2014/main" id="{E1F530A8-7699-5337-0074-7CD201FE9FB9}"/>
              </a:ext>
            </a:extLst>
          </p:cNvPr>
          <p:cNvPicPr>
            <a:picLocks noChangeAspect="1"/>
          </p:cNvPicPr>
          <p:nvPr/>
        </p:nvPicPr>
        <p:blipFill>
          <a:blip r:embed="rId4"/>
          <a:stretch>
            <a:fillRect/>
          </a:stretch>
        </p:blipFill>
        <p:spPr>
          <a:xfrm>
            <a:off x="4983137" y="2992736"/>
            <a:ext cx="2661391" cy="1794781"/>
          </a:xfrm>
          <a:prstGeom prst="rect">
            <a:avLst/>
          </a:prstGeom>
        </p:spPr>
      </p:pic>
      <p:sp>
        <p:nvSpPr>
          <p:cNvPr id="15" name="Title 1">
            <a:extLst>
              <a:ext uri="{FF2B5EF4-FFF2-40B4-BE49-F238E27FC236}">
                <a16:creationId xmlns:a16="http://schemas.microsoft.com/office/drawing/2014/main" id="{7ED1CB43-46F3-0DDE-BD55-589A4BB41246}"/>
              </a:ext>
            </a:extLst>
          </p:cNvPr>
          <p:cNvSpPr>
            <a:spLocks noGrp="1"/>
          </p:cNvSpPr>
          <p:nvPr>
            <p:ph type="title"/>
          </p:nvPr>
        </p:nvSpPr>
        <p:spPr>
          <a:xfrm>
            <a:off x="179512" y="277706"/>
            <a:ext cx="8229600" cy="413400"/>
          </a:xfrm>
        </p:spPr>
        <p:txBody>
          <a:bodyPr/>
          <a:lstStyle/>
          <a:p>
            <a:r>
              <a:rPr lang="en-US" dirty="0"/>
              <a:t>Maliciously crafted directly attached</a:t>
            </a:r>
          </a:p>
        </p:txBody>
      </p:sp>
    </p:spTree>
    <p:extLst>
      <p:ext uri="{BB962C8B-B14F-4D97-AF65-F5344CB8AC3E}">
        <p14:creationId xmlns:p14="http://schemas.microsoft.com/office/powerpoint/2010/main" val="181754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1E940-DBC7-A9C0-B4EC-5488060B189B}"/>
              </a:ext>
            </a:extLst>
          </p:cNvPr>
          <p:cNvSpPr>
            <a:spLocks noGrp="1"/>
          </p:cNvSpPr>
          <p:nvPr>
            <p:ph type="title"/>
          </p:nvPr>
        </p:nvSpPr>
        <p:spPr/>
        <p:txBody>
          <a:bodyPr/>
          <a:lstStyle/>
          <a:p>
            <a:r>
              <a:rPr lang="pl-PL" dirty="0"/>
              <a:t>The Jeep Hack</a:t>
            </a:r>
          </a:p>
        </p:txBody>
      </p:sp>
      <p:sp>
        <p:nvSpPr>
          <p:cNvPr id="6" name="Slide Number Placeholder 5">
            <a:extLst>
              <a:ext uri="{FF2B5EF4-FFF2-40B4-BE49-F238E27FC236}">
                <a16:creationId xmlns:a16="http://schemas.microsoft.com/office/drawing/2014/main" id="{2582B795-A032-0B24-7B28-5DE5D42621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098" name="Picture 2" descr="Hackers Remotely Kill a Jeep on a Highway | WIRED - YouTube">
            <a:extLst>
              <a:ext uri="{FF2B5EF4-FFF2-40B4-BE49-F238E27FC236}">
                <a16:creationId xmlns:a16="http://schemas.microsoft.com/office/drawing/2014/main" id="{617C06CA-BE9C-538D-0841-C91AFBD9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60687"/>
            <a:ext cx="7042364" cy="396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04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0F2D59-E7EC-FE30-84EA-C52B941146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4" name="Rectangle: Rounded Corners 3">
            <a:extLst>
              <a:ext uri="{FF2B5EF4-FFF2-40B4-BE49-F238E27FC236}">
                <a16:creationId xmlns:a16="http://schemas.microsoft.com/office/drawing/2014/main" id="{8F78835E-DCEE-A094-84B5-6337D6CF72CC}"/>
              </a:ext>
            </a:extLst>
          </p:cNvPr>
          <p:cNvSpPr/>
          <p:nvPr/>
        </p:nvSpPr>
        <p:spPr>
          <a:xfrm>
            <a:off x="614538" y="774306"/>
            <a:ext cx="144016" cy="93610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latin typeface="Cousine" panose="020B0604020202020204" charset="0"/>
                <a:cs typeface="Cousine" panose="020B0604020202020204" charset="0"/>
              </a:rPr>
              <a:t>1</a:t>
            </a:r>
          </a:p>
        </p:txBody>
      </p:sp>
      <p:sp>
        <p:nvSpPr>
          <p:cNvPr id="5" name="Rectangle: Rounded Corners 4">
            <a:extLst>
              <a:ext uri="{FF2B5EF4-FFF2-40B4-BE49-F238E27FC236}">
                <a16:creationId xmlns:a16="http://schemas.microsoft.com/office/drawing/2014/main" id="{875AA12C-226C-ADFC-0F5A-F0D1F770F046}"/>
              </a:ext>
            </a:extLst>
          </p:cNvPr>
          <p:cNvSpPr/>
          <p:nvPr/>
        </p:nvSpPr>
        <p:spPr>
          <a:xfrm>
            <a:off x="831380" y="774306"/>
            <a:ext cx="1007293" cy="936104"/>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latin typeface="Cousine" panose="020B0604020202020204" charset="0"/>
                <a:cs typeface="Cousine" panose="020B0604020202020204" charset="0"/>
              </a:rPr>
              <a:t>11</a:t>
            </a:r>
          </a:p>
        </p:txBody>
      </p:sp>
      <p:sp>
        <p:nvSpPr>
          <p:cNvPr id="7" name="Rectangle: Rounded Corners 6">
            <a:extLst>
              <a:ext uri="{FF2B5EF4-FFF2-40B4-BE49-F238E27FC236}">
                <a16:creationId xmlns:a16="http://schemas.microsoft.com/office/drawing/2014/main" id="{A56836D9-C172-03C7-5FCA-9308B1CDC98B}"/>
              </a:ext>
            </a:extLst>
          </p:cNvPr>
          <p:cNvSpPr/>
          <p:nvPr/>
        </p:nvSpPr>
        <p:spPr>
          <a:xfrm>
            <a:off x="1887984" y="774306"/>
            <a:ext cx="144016" cy="93610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latin typeface="Cousine" panose="020B0604020202020204" charset="0"/>
                <a:cs typeface="Cousine" panose="020B0604020202020204" charset="0"/>
              </a:rPr>
              <a:t>1</a:t>
            </a:r>
          </a:p>
        </p:txBody>
      </p:sp>
      <p:sp>
        <p:nvSpPr>
          <p:cNvPr id="8" name="Rectangle: Rounded Corners 7">
            <a:extLst>
              <a:ext uri="{FF2B5EF4-FFF2-40B4-BE49-F238E27FC236}">
                <a16:creationId xmlns:a16="http://schemas.microsoft.com/office/drawing/2014/main" id="{77366170-8F9A-88DA-A0FD-F6EDC24F6C25}"/>
              </a:ext>
            </a:extLst>
          </p:cNvPr>
          <p:cNvSpPr/>
          <p:nvPr/>
        </p:nvSpPr>
        <p:spPr>
          <a:xfrm>
            <a:off x="2081310" y="774306"/>
            <a:ext cx="549451" cy="93610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latin typeface="Cousine" panose="020B0604020202020204" charset="0"/>
                <a:cs typeface="Cousine" panose="020B0604020202020204" charset="0"/>
              </a:rPr>
              <a:t>6</a:t>
            </a:r>
          </a:p>
        </p:txBody>
      </p:sp>
      <p:sp>
        <p:nvSpPr>
          <p:cNvPr id="9" name="Rectangle: Rounded Corners 8">
            <a:extLst>
              <a:ext uri="{FF2B5EF4-FFF2-40B4-BE49-F238E27FC236}">
                <a16:creationId xmlns:a16="http://schemas.microsoft.com/office/drawing/2014/main" id="{4EAF9D49-1A7B-384D-F8E5-976729C05C8C}"/>
              </a:ext>
            </a:extLst>
          </p:cNvPr>
          <p:cNvSpPr/>
          <p:nvPr/>
        </p:nvSpPr>
        <p:spPr>
          <a:xfrm>
            <a:off x="2684287" y="774306"/>
            <a:ext cx="3186835" cy="936104"/>
          </a:xfrm>
          <a:prstGeom prst="roundRect">
            <a:avLst/>
          </a:prstGeom>
          <a:solidFill>
            <a:schemeClr val="bg1">
              <a:lumMod val="95000"/>
            </a:schemeClr>
          </a:solidFill>
          <a:ln>
            <a:solidFill>
              <a:srgbClr val="CE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latin typeface="Cousine" panose="020B0604020202020204" charset="0"/>
                <a:cs typeface="Cousine" panose="020B0604020202020204" charset="0"/>
              </a:rPr>
              <a:t>64</a:t>
            </a:r>
          </a:p>
        </p:txBody>
      </p:sp>
      <p:sp>
        <p:nvSpPr>
          <p:cNvPr id="10" name="Rectangle: Rounded Corners 9">
            <a:extLst>
              <a:ext uri="{FF2B5EF4-FFF2-40B4-BE49-F238E27FC236}">
                <a16:creationId xmlns:a16="http://schemas.microsoft.com/office/drawing/2014/main" id="{1FC36CCD-C31D-E367-8C36-7A3BAC6FFD01}"/>
              </a:ext>
            </a:extLst>
          </p:cNvPr>
          <p:cNvSpPr/>
          <p:nvPr/>
        </p:nvSpPr>
        <p:spPr>
          <a:xfrm>
            <a:off x="5930403" y="774306"/>
            <a:ext cx="1380879" cy="93610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latin typeface="Cousine" panose="020B0604020202020204" charset="0"/>
                <a:cs typeface="Cousine" panose="020B0604020202020204" charset="0"/>
              </a:rPr>
              <a:t>16</a:t>
            </a:r>
          </a:p>
        </p:txBody>
      </p:sp>
      <p:sp>
        <p:nvSpPr>
          <p:cNvPr id="11" name="Rectangle: Rounded Corners 10">
            <a:extLst>
              <a:ext uri="{FF2B5EF4-FFF2-40B4-BE49-F238E27FC236}">
                <a16:creationId xmlns:a16="http://schemas.microsoft.com/office/drawing/2014/main" id="{E69C75CC-C3B4-DF28-ACD0-54BCF6963085}"/>
              </a:ext>
            </a:extLst>
          </p:cNvPr>
          <p:cNvSpPr/>
          <p:nvPr/>
        </p:nvSpPr>
        <p:spPr>
          <a:xfrm>
            <a:off x="7370562" y="774306"/>
            <a:ext cx="228751" cy="93610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latin typeface="Cousine" panose="020B0604020202020204" charset="0"/>
                <a:cs typeface="Cousine" panose="020B0604020202020204" charset="0"/>
              </a:rPr>
              <a:t>2</a:t>
            </a:r>
          </a:p>
        </p:txBody>
      </p:sp>
      <p:sp>
        <p:nvSpPr>
          <p:cNvPr id="12" name="Rectangle: Rounded Corners 11">
            <a:extLst>
              <a:ext uri="{FF2B5EF4-FFF2-40B4-BE49-F238E27FC236}">
                <a16:creationId xmlns:a16="http://schemas.microsoft.com/office/drawing/2014/main" id="{2E976223-46F3-5D2A-2688-47EF9AC7CE0B}"/>
              </a:ext>
            </a:extLst>
          </p:cNvPr>
          <p:cNvSpPr/>
          <p:nvPr/>
        </p:nvSpPr>
        <p:spPr>
          <a:xfrm>
            <a:off x="7658593" y="774306"/>
            <a:ext cx="948833" cy="93610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latin typeface="Cousine" panose="020B0604020202020204" charset="0"/>
                <a:cs typeface="Cousine" panose="020B0604020202020204" charset="0"/>
              </a:rPr>
              <a:t>7</a:t>
            </a:r>
          </a:p>
        </p:txBody>
      </p:sp>
      <p:sp>
        <p:nvSpPr>
          <p:cNvPr id="13" name="Prostokąt 18">
            <a:extLst>
              <a:ext uri="{FF2B5EF4-FFF2-40B4-BE49-F238E27FC236}">
                <a16:creationId xmlns:a16="http://schemas.microsoft.com/office/drawing/2014/main" id="{CF8B2DCB-8029-7F84-5C52-48D91F34E536}"/>
              </a:ext>
            </a:extLst>
          </p:cNvPr>
          <p:cNvSpPr/>
          <p:nvPr/>
        </p:nvSpPr>
        <p:spPr>
          <a:xfrm>
            <a:off x="362919" y="1926434"/>
            <a:ext cx="647254" cy="446276"/>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SOF</a:t>
            </a:r>
          </a:p>
          <a:p>
            <a:pPr lvl="0" algn="ctr">
              <a:spcBef>
                <a:spcPts val="600"/>
              </a:spcBef>
              <a:buClr>
                <a:srgbClr val="FFFFFF"/>
              </a:buClr>
              <a:buSzPct val="100000"/>
            </a:pPr>
            <a:r>
              <a:rPr lang="pl-PL" sz="500" dirty="0">
                <a:solidFill>
                  <a:srgbClr val="FFFFFF"/>
                </a:solidFill>
                <a:latin typeface="Cousine"/>
                <a:cs typeface="Cousine"/>
                <a:sym typeface="Cousine"/>
              </a:rPr>
              <a:t>Start of Frame</a:t>
            </a:r>
          </a:p>
        </p:txBody>
      </p:sp>
      <p:sp>
        <p:nvSpPr>
          <p:cNvPr id="14" name="Prostokąt 18">
            <a:extLst>
              <a:ext uri="{FF2B5EF4-FFF2-40B4-BE49-F238E27FC236}">
                <a16:creationId xmlns:a16="http://schemas.microsoft.com/office/drawing/2014/main" id="{24F08410-7FB9-27EF-43D0-51566E20D9FA}"/>
              </a:ext>
            </a:extLst>
          </p:cNvPr>
          <p:cNvSpPr/>
          <p:nvPr/>
        </p:nvSpPr>
        <p:spPr>
          <a:xfrm>
            <a:off x="955901" y="1926434"/>
            <a:ext cx="647254" cy="446276"/>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ID</a:t>
            </a:r>
          </a:p>
          <a:p>
            <a:pPr lvl="0" algn="ctr">
              <a:spcBef>
                <a:spcPts val="600"/>
              </a:spcBef>
              <a:buClr>
                <a:srgbClr val="FFFFFF"/>
              </a:buClr>
              <a:buSzPct val="100000"/>
            </a:pPr>
            <a:r>
              <a:rPr lang="pl-PL" sz="500" dirty="0">
                <a:solidFill>
                  <a:srgbClr val="FFFFFF"/>
                </a:solidFill>
                <a:latin typeface="Cousine"/>
                <a:cs typeface="Cousine"/>
                <a:sym typeface="Cousine"/>
              </a:rPr>
              <a:t>Standard Identifier</a:t>
            </a:r>
          </a:p>
        </p:txBody>
      </p:sp>
      <p:sp>
        <p:nvSpPr>
          <p:cNvPr id="15" name="Prostokąt 18">
            <a:extLst>
              <a:ext uri="{FF2B5EF4-FFF2-40B4-BE49-F238E27FC236}">
                <a16:creationId xmlns:a16="http://schemas.microsoft.com/office/drawing/2014/main" id="{A0EC2C86-4ECE-0D0F-A8A6-D19316763594}"/>
              </a:ext>
            </a:extLst>
          </p:cNvPr>
          <p:cNvSpPr/>
          <p:nvPr/>
        </p:nvSpPr>
        <p:spPr>
          <a:xfrm>
            <a:off x="1636365" y="1893409"/>
            <a:ext cx="647254" cy="523220"/>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RTR</a:t>
            </a:r>
          </a:p>
          <a:p>
            <a:pPr lvl="0" algn="ctr">
              <a:spcBef>
                <a:spcPts val="600"/>
              </a:spcBef>
              <a:buClr>
                <a:srgbClr val="FFFFFF"/>
              </a:buClr>
              <a:buSzPct val="100000"/>
            </a:pPr>
            <a:r>
              <a:rPr lang="pl-PL" sz="500" dirty="0">
                <a:solidFill>
                  <a:srgbClr val="FFFFFF"/>
                </a:solidFill>
                <a:latin typeface="Cousine"/>
                <a:cs typeface="Cousine"/>
                <a:sym typeface="Cousine"/>
              </a:rPr>
              <a:t>Remote Transmission request</a:t>
            </a:r>
          </a:p>
        </p:txBody>
      </p:sp>
      <p:sp>
        <p:nvSpPr>
          <p:cNvPr id="16" name="Prostokąt 18">
            <a:extLst>
              <a:ext uri="{FF2B5EF4-FFF2-40B4-BE49-F238E27FC236}">
                <a16:creationId xmlns:a16="http://schemas.microsoft.com/office/drawing/2014/main" id="{33A6B1D3-032E-DA76-6D96-2024B9C0355A}"/>
              </a:ext>
            </a:extLst>
          </p:cNvPr>
          <p:cNvSpPr/>
          <p:nvPr/>
        </p:nvSpPr>
        <p:spPr>
          <a:xfrm>
            <a:off x="2059159" y="1893409"/>
            <a:ext cx="647254" cy="215444"/>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Control</a:t>
            </a:r>
          </a:p>
        </p:txBody>
      </p:sp>
      <p:sp>
        <p:nvSpPr>
          <p:cNvPr id="17" name="Prostokąt 18">
            <a:extLst>
              <a:ext uri="{FF2B5EF4-FFF2-40B4-BE49-F238E27FC236}">
                <a16:creationId xmlns:a16="http://schemas.microsoft.com/office/drawing/2014/main" id="{9A29B926-F1C7-D963-4005-CABA0DDF0363}"/>
              </a:ext>
            </a:extLst>
          </p:cNvPr>
          <p:cNvSpPr/>
          <p:nvPr/>
        </p:nvSpPr>
        <p:spPr>
          <a:xfrm>
            <a:off x="3954077" y="1934128"/>
            <a:ext cx="647254" cy="215444"/>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Data</a:t>
            </a:r>
          </a:p>
        </p:txBody>
      </p:sp>
      <p:sp>
        <p:nvSpPr>
          <p:cNvPr id="18" name="Prostokąt 18">
            <a:extLst>
              <a:ext uri="{FF2B5EF4-FFF2-40B4-BE49-F238E27FC236}">
                <a16:creationId xmlns:a16="http://schemas.microsoft.com/office/drawing/2014/main" id="{52BEF443-3A59-A60F-2E69-113A5DCE5D40}"/>
              </a:ext>
            </a:extLst>
          </p:cNvPr>
          <p:cNvSpPr/>
          <p:nvPr/>
        </p:nvSpPr>
        <p:spPr>
          <a:xfrm>
            <a:off x="6292854" y="1780240"/>
            <a:ext cx="647254" cy="523220"/>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CRC</a:t>
            </a:r>
          </a:p>
          <a:p>
            <a:pPr lvl="0" algn="ctr">
              <a:spcBef>
                <a:spcPts val="600"/>
              </a:spcBef>
              <a:buClr>
                <a:srgbClr val="FFFFFF"/>
              </a:buClr>
              <a:buSzPct val="100000"/>
            </a:pPr>
            <a:r>
              <a:rPr lang="pl-PL" sz="500" dirty="0">
                <a:solidFill>
                  <a:srgbClr val="FFFFFF"/>
                </a:solidFill>
                <a:latin typeface="Cousine"/>
                <a:cs typeface="Cousine"/>
                <a:sym typeface="Cousine"/>
              </a:rPr>
              <a:t>Cyclic Redundancy Check</a:t>
            </a:r>
          </a:p>
        </p:txBody>
      </p:sp>
      <p:sp>
        <p:nvSpPr>
          <p:cNvPr id="19" name="Prostokąt 18">
            <a:extLst>
              <a:ext uri="{FF2B5EF4-FFF2-40B4-BE49-F238E27FC236}">
                <a16:creationId xmlns:a16="http://schemas.microsoft.com/office/drawing/2014/main" id="{E663D3AE-853F-89FE-59AD-C8C40D8A30A7}"/>
              </a:ext>
            </a:extLst>
          </p:cNvPr>
          <p:cNvSpPr/>
          <p:nvPr/>
        </p:nvSpPr>
        <p:spPr>
          <a:xfrm>
            <a:off x="7092280" y="1780240"/>
            <a:ext cx="785314" cy="369332"/>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ACK</a:t>
            </a:r>
          </a:p>
          <a:p>
            <a:pPr lvl="0" algn="ctr">
              <a:spcBef>
                <a:spcPts val="600"/>
              </a:spcBef>
              <a:buClr>
                <a:srgbClr val="FFFFFF"/>
              </a:buClr>
              <a:buSzPct val="100000"/>
            </a:pPr>
            <a:r>
              <a:rPr lang="pl-PL" sz="500" dirty="0">
                <a:solidFill>
                  <a:srgbClr val="FFFFFF"/>
                </a:solidFill>
                <a:latin typeface="Cousine"/>
                <a:cs typeface="Cousine"/>
                <a:sym typeface="Cousine"/>
              </a:rPr>
              <a:t>Acknowledgement</a:t>
            </a:r>
          </a:p>
        </p:txBody>
      </p:sp>
      <p:sp>
        <p:nvSpPr>
          <p:cNvPr id="20" name="Prostokąt 18">
            <a:extLst>
              <a:ext uri="{FF2B5EF4-FFF2-40B4-BE49-F238E27FC236}">
                <a16:creationId xmlns:a16="http://schemas.microsoft.com/office/drawing/2014/main" id="{9BDCB11C-A7C6-E1F4-A161-23A2EE18B345}"/>
              </a:ext>
            </a:extLst>
          </p:cNvPr>
          <p:cNvSpPr/>
          <p:nvPr/>
        </p:nvSpPr>
        <p:spPr>
          <a:xfrm>
            <a:off x="7740352" y="1780240"/>
            <a:ext cx="785314" cy="369332"/>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EOF</a:t>
            </a:r>
          </a:p>
          <a:p>
            <a:pPr lvl="0" algn="ctr">
              <a:spcBef>
                <a:spcPts val="600"/>
              </a:spcBef>
              <a:buClr>
                <a:srgbClr val="FFFFFF"/>
              </a:buClr>
              <a:buSzPct val="100000"/>
            </a:pPr>
            <a:r>
              <a:rPr lang="pl-PL" sz="500" dirty="0">
                <a:solidFill>
                  <a:srgbClr val="FFFFFF"/>
                </a:solidFill>
                <a:latin typeface="Cousine"/>
                <a:cs typeface="Cousine"/>
                <a:sym typeface="Cousine"/>
              </a:rPr>
              <a:t>End of Frame</a:t>
            </a:r>
          </a:p>
        </p:txBody>
      </p:sp>
      <p:sp>
        <p:nvSpPr>
          <p:cNvPr id="21" name="AutoShape 2" descr="CAN bus wiring harness can-low can-high yellow green">
            <a:extLst>
              <a:ext uri="{FF2B5EF4-FFF2-40B4-BE49-F238E27FC236}">
                <a16:creationId xmlns:a16="http://schemas.microsoft.com/office/drawing/2014/main" id="{BD69F9BB-F1FE-3C40-806F-49CC2D47303E}"/>
              </a:ext>
            </a:extLst>
          </p:cNvPr>
          <p:cNvSpPr>
            <a:spLocks noChangeAspect="1" noChangeArrowheads="1"/>
          </p:cNvSpPr>
          <p:nvPr/>
        </p:nvSpPr>
        <p:spPr bwMode="auto">
          <a:xfrm>
            <a:off x="4860032" y="3579862"/>
            <a:ext cx="1728192" cy="17281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24" name="Graphic 23">
            <a:extLst>
              <a:ext uri="{FF2B5EF4-FFF2-40B4-BE49-F238E27FC236}">
                <a16:creationId xmlns:a16="http://schemas.microsoft.com/office/drawing/2014/main" id="{EDB2C6A5-6487-F431-D64B-A39682BE3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6945" y="3550446"/>
            <a:ext cx="2830023" cy="1591888"/>
          </a:xfrm>
          <a:prstGeom prst="rect">
            <a:avLst/>
          </a:prstGeom>
        </p:spPr>
      </p:pic>
      <p:sp>
        <p:nvSpPr>
          <p:cNvPr id="30" name="Freeform: Shape 29">
            <a:extLst>
              <a:ext uri="{FF2B5EF4-FFF2-40B4-BE49-F238E27FC236}">
                <a16:creationId xmlns:a16="http://schemas.microsoft.com/office/drawing/2014/main" id="{11E28ED7-3D48-753D-EC08-2E8FC4117C0B}"/>
              </a:ext>
            </a:extLst>
          </p:cNvPr>
          <p:cNvSpPr/>
          <p:nvPr/>
        </p:nvSpPr>
        <p:spPr>
          <a:xfrm>
            <a:off x="195703" y="4646383"/>
            <a:ext cx="969763" cy="228599"/>
          </a:xfrm>
          <a:custGeom>
            <a:avLst/>
            <a:gdLst>
              <a:gd name="connsiteX0" fmla="*/ 966192 w 969763"/>
              <a:gd name="connsiteY0" fmla="*/ 0 h 228599"/>
              <a:gd name="connsiteX1" fmla="*/ 969764 w 969763"/>
              <a:gd name="connsiteY1" fmla="*/ 0 h 228599"/>
              <a:gd name="connsiteX2" fmla="*/ 969764 w 969763"/>
              <a:gd name="connsiteY2" fmla="*/ 228600 h 228599"/>
              <a:gd name="connsiteX3" fmla="*/ 966192 w 969763"/>
              <a:gd name="connsiteY3" fmla="*/ 228600 h 228599"/>
              <a:gd name="connsiteX4" fmla="*/ 3572 w 969763"/>
              <a:gd name="connsiteY4" fmla="*/ 228600 h 228599"/>
              <a:gd name="connsiteX5" fmla="*/ 0 w 969763"/>
              <a:gd name="connsiteY5" fmla="*/ 228600 h 228599"/>
              <a:gd name="connsiteX6" fmla="*/ 0 w 969763"/>
              <a:gd name="connsiteY6" fmla="*/ 0 h 228599"/>
              <a:gd name="connsiteX7" fmla="*/ 3572 w 969763"/>
              <a:gd name="connsiteY7" fmla="*/ 0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9763" h="228599">
                <a:moveTo>
                  <a:pt x="966192" y="0"/>
                </a:moveTo>
                <a:cubicBezTo>
                  <a:pt x="968165" y="0"/>
                  <a:pt x="969764" y="0"/>
                  <a:pt x="969764" y="0"/>
                </a:cubicBezTo>
                <a:lnTo>
                  <a:pt x="969764" y="228600"/>
                </a:lnTo>
                <a:cubicBezTo>
                  <a:pt x="969764" y="228600"/>
                  <a:pt x="968165" y="228600"/>
                  <a:pt x="966192" y="228600"/>
                </a:cubicBezTo>
                <a:lnTo>
                  <a:pt x="3572" y="228600"/>
                </a:lnTo>
                <a:cubicBezTo>
                  <a:pt x="1599" y="228600"/>
                  <a:pt x="0" y="228600"/>
                  <a:pt x="0" y="228600"/>
                </a:cubicBezTo>
                <a:lnTo>
                  <a:pt x="0" y="0"/>
                </a:lnTo>
                <a:cubicBezTo>
                  <a:pt x="0" y="0"/>
                  <a:pt x="1599" y="0"/>
                  <a:pt x="3572" y="0"/>
                </a:cubicBezTo>
                <a:close/>
              </a:path>
            </a:pathLst>
          </a:custGeom>
          <a:noFill/>
          <a:ln w="19050" cap="rnd">
            <a:solidFill>
              <a:srgbClr val="FF9900"/>
            </a:solidFill>
            <a:prstDash val="solid"/>
            <a:round/>
          </a:ln>
        </p:spPr>
        <p:txBody>
          <a:bodyPr rtlCol="0" anchor="ctr"/>
          <a:lstStyle/>
          <a:p>
            <a:endParaRPr lang="pl-PL"/>
          </a:p>
        </p:txBody>
      </p:sp>
      <p:sp>
        <p:nvSpPr>
          <p:cNvPr id="31" name="TextBox 30">
            <a:extLst>
              <a:ext uri="{FF2B5EF4-FFF2-40B4-BE49-F238E27FC236}">
                <a16:creationId xmlns:a16="http://schemas.microsoft.com/office/drawing/2014/main" id="{08C632A7-C9FB-C2A5-4FE1-481223E3BB18}"/>
              </a:ext>
            </a:extLst>
          </p:cNvPr>
          <p:cNvSpPr txBox="1"/>
          <p:nvPr/>
        </p:nvSpPr>
        <p:spPr>
          <a:xfrm>
            <a:off x="310956" y="4646383"/>
            <a:ext cx="776175" cy="222240"/>
          </a:xfrm>
          <a:prstGeom prst="rect">
            <a:avLst/>
          </a:prstGeom>
          <a:noFill/>
        </p:spPr>
        <p:txBody>
          <a:bodyPr wrap="none" rtlCol="0">
            <a:spAutoFit/>
          </a:bodyPr>
          <a:lstStyle/>
          <a:p>
            <a:pPr algn="l"/>
            <a:r>
              <a:rPr lang="pl-PL" sz="844" spc="0" baseline="0" dirty="0">
                <a:ln/>
                <a:solidFill>
                  <a:schemeClr val="bg1">
                    <a:lumMod val="85000"/>
                  </a:schemeClr>
                </a:solidFill>
                <a:latin typeface="Cousine" panose="020B0604020202020204" charset="0"/>
                <a:ea typeface="Open Sans"/>
                <a:cs typeface="Cousine" panose="020B0604020202020204" charset="0"/>
                <a:sym typeface="Open Sans"/>
                <a:rtl val="0"/>
              </a:rPr>
              <a:t>Data link</a:t>
            </a:r>
          </a:p>
        </p:txBody>
      </p:sp>
      <p:sp>
        <p:nvSpPr>
          <p:cNvPr id="32" name="Freeform: Shape 31">
            <a:extLst>
              <a:ext uri="{FF2B5EF4-FFF2-40B4-BE49-F238E27FC236}">
                <a16:creationId xmlns:a16="http://schemas.microsoft.com/office/drawing/2014/main" id="{F4895CC3-A163-5219-4C05-292C966F7A78}"/>
              </a:ext>
            </a:extLst>
          </p:cNvPr>
          <p:cNvSpPr/>
          <p:nvPr/>
        </p:nvSpPr>
        <p:spPr>
          <a:xfrm>
            <a:off x="195703" y="4358847"/>
            <a:ext cx="969763" cy="228599"/>
          </a:xfrm>
          <a:custGeom>
            <a:avLst/>
            <a:gdLst>
              <a:gd name="connsiteX0" fmla="*/ 966192 w 969763"/>
              <a:gd name="connsiteY0" fmla="*/ 0 h 228599"/>
              <a:gd name="connsiteX1" fmla="*/ 969764 w 969763"/>
              <a:gd name="connsiteY1" fmla="*/ 0 h 228599"/>
              <a:gd name="connsiteX2" fmla="*/ 969764 w 969763"/>
              <a:gd name="connsiteY2" fmla="*/ 228600 h 228599"/>
              <a:gd name="connsiteX3" fmla="*/ 966192 w 969763"/>
              <a:gd name="connsiteY3" fmla="*/ 228600 h 228599"/>
              <a:gd name="connsiteX4" fmla="*/ 3572 w 969763"/>
              <a:gd name="connsiteY4" fmla="*/ 228600 h 228599"/>
              <a:gd name="connsiteX5" fmla="*/ 0 w 969763"/>
              <a:gd name="connsiteY5" fmla="*/ 228600 h 228599"/>
              <a:gd name="connsiteX6" fmla="*/ 0 w 969763"/>
              <a:gd name="connsiteY6" fmla="*/ 0 h 228599"/>
              <a:gd name="connsiteX7" fmla="*/ 3572 w 969763"/>
              <a:gd name="connsiteY7" fmla="*/ 0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9763" h="228599">
                <a:moveTo>
                  <a:pt x="966192" y="0"/>
                </a:moveTo>
                <a:cubicBezTo>
                  <a:pt x="968165" y="0"/>
                  <a:pt x="969764" y="0"/>
                  <a:pt x="969764" y="0"/>
                </a:cubicBezTo>
                <a:lnTo>
                  <a:pt x="969764" y="228600"/>
                </a:lnTo>
                <a:cubicBezTo>
                  <a:pt x="969764" y="228600"/>
                  <a:pt x="968165" y="228600"/>
                  <a:pt x="966192" y="228600"/>
                </a:cubicBezTo>
                <a:lnTo>
                  <a:pt x="3572" y="228600"/>
                </a:lnTo>
                <a:cubicBezTo>
                  <a:pt x="1599" y="228600"/>
                  <a:pt x="0" y="228600"/>
                  <a:pt x="0" y="228600"/>
                </a:cubicBezTo>
                <a:lnTo>
                  <a:pt x="0" y="0"/>
                </a:lnTo>
                <a:cubicBezTo>
                  <a:pt x="0" y="0"/>
                  <a:pt x="1599" y="0"/>
                  <a:pt x="3572" y="0"/>
                </a:cubicBezTo>
                <a:close/>
              </a:path>
            </a:pathLst>
          </a:custGeom>
          <a:noFill/>
          <a:ln w="19050" cap="rnd">
            <a:solidFill>
              <a:srgbClr val="7030A0"/>
            </a:solidFill>
            <a:prstDash val="solid"/>
            <a:round/>
          </a:ln>
        </p:spPr>
        <p:txBody>
          <a:bodyPr rtlCol="0" anchor="ctr"/>
          <a:lstStyle/>
          <a:p>
            <a:endParaRPr lang="pl-PL"/>
          </a:p>
        </p:txBody>
      </p:sp>
      <p:sp>
        <p:nvSpPr>
          <p:cNvPr id="33" name="TextBox 32">
            <a:extLst>
              <a:ext uri="{FF2B5EF4-FFF2-40B4-BE49-F238E27FC236}">
                <a16:creationId xmlns:a16="http://schemas.microsoft.com/office/drawing/2014/main" id="{F1051CF1-AF15-0B48-5FD0-EB0281E2655A}"/>
              </a:ext>
            </a:extLst>
          </p:cNvPr>
          <p:cNvSpPr txBox="1"/>
          <p:nvPr/>
        </p:nvSpPr>
        <p:spPr>
          <a:xfrm>
            <a:off x="376679" y="4358847"/>
            <a:ext cx="644728" cy="222240"/>
          </a:xfrm>
          <a:prstGeom prst="rect">
            <a:avLst/>
          </a:prstGeom>
          <a:noFill/>
        </p:spPr>
        <p:txBody>
          <a:bodyPr wrap="none" rtlCol="0">
            <a:spAutoFit/>
          </a:bodyPr>
          <a:lstStyle/>
          <a:p>
            <a:pPr algn="l"/>
            <a:r>
              <a:rPr lang="pl-PL" sz="844" spc="0" baseline="0">
                <a:ln/>
                <a:solidFill>
                  <a:schemeClr val="bg1">
                    <a:lumMod val="85000"/>
                  </a:schemeClr>
                </a:solidFill>
                <a:latin typeface="Cousine" panose="020B0604020202020204" charset="0"/>
                <a:ea typeface="Open Sans"/>
                <a:cs typeface="Cousine" panose="020B0604020202020204" charset="0"/>
                <a:sym typeface="Open Sans"/>
                <a:rtl val="0"/>
              </a:rPr>
              <a:t>Network</a:t>
            </a:r>
          </a:p>
        </p:txBody>
      </p:sp>
      <p:sp>
        <p:nvSpPr>
          <p:cNvPr id="34" name="Freeform: Shape 33">
            <a:extLst>
              <a:ext uri="{FF2B5EF4-FFF2-40B4-BE49-F238E27FC236}">
                <a16:creationId xmlns:a16="http://schemas.microsoft.com/office/drawing/2014/main" id="{565A91D6-EB3F-D4BF-0CB9-BFEAF861CD5F}"/>
              </a:ext>
            </a:extLst>
          </p:cNvPr>
          <p:cNvSpPr/>
          <p:nvPr/>
        </p:nvSpPr>
        <p:spPr>
          <a:xfrm>
            <a:off x="195703" y="4069526"/>
            <a:ext cx="969763" cy="228599"/>
          </a:xfrm>
          <a:custGeom>
            <a:avLst/>
            <a:gdLst>
              <a:gd name="connsiteX0" fmla="*/ 966192 w 969763"/>
              <a:gd name="connsiteY0" fmla="*/ 0 h 228599"/>
              <a:gd name="connsiteX1" fmla="*/ 969764 w 969763"/>
              <a:gd name="connsiteY1" fmla="*/ 0 h 228599"/>
              <a:gd name="connsiteX2" fmla="*/ 969764 w 969763"/>
              <a:gd name="connsiteY2" fmla="*/ 228600 h 228599"/>
              <a:gd name="connsiteX3" fmla="*/ 966192 w 969763"/>
              <a:gd name="connsiteY3" fmla="*/ 228600 h 228599"/>
              <a:gd name="connsiteX4" fmla="*/ 3572 w 969763"/>
              <a:gd name="connsiteY4" fmla="*/ 228600 h 228599"/>
              <a:gd name="connsiteX5" fmla="*/ 0 w 969763"/>
              <a:gd name="connsiteY5" fmla="*/ 228600 h 228599"/>
              <a:gd name="connsiteX6" fmla="*/ 0 w 969763"/>
              <a:gd name="connsiteY6" fmla="*/ 0 h 228599"/>
              <a:gd name="connsiteX7" fmla="*/ 3572 w 969763"/>
              <a:gd name="connsiteY7" fmla="*/ 0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9763" h="228599">
                <a:moveTo>
                  <a:pt x="966192" y="0"/>
                </a:moveTo>
                <a:cubicBezTo>
                  <a:pt x="968165" y="0"/>
                  <a:pt x="969764" y="0"/>
                  <a:pt x="969764" y="0"/>
                </a:cubicBezTo>
                <a:lnTo>
                  <a:pt x="969764" y="228600"/>
                </a:lnTo>
                <a:cubicBezTo>
                  <a:pt x="969764" y="228600"/>
                  <a:pt x="968165" y="228600"/>
                  <a:pt x="966192" y="228600"/>
                </a:cubicBezTo>
                <a:lnTo>
                  <a:pt x="3572" y="228600"/>
                </a:lnTo>
                <a:cubicBezTo>
                  <a:pt x="1599" y="228600"/>
                  <a:pt x="0" y="228600"/>
                  <a:pt x="0" y="228600"/>
                </a:cubicBezTo>
                <a:lnTo>
                  <a:pt x="0" y="0"/>
                </a:lnTo>
                <a:cubicBezTo>
                  <a:pt x="0" y="0"/>
                  <a:pt x="1599" y="0"/>
                  <a:pt x="3572" y="0"/>
                </a:cubicBezTo>
                <a:close/>
              </a:path>
            </a:pathLst>
          </a:custGeom>
          <a:noFill/>
          <a:ln w="10698" cap="rnd">
            <a:solidFill>
              <a:schemeClr val="accent6">
                <a:lumMod val="75000"/>
              </a:schemeClr>
            </a:solidFill>
            <a:prstDash val="solid"/>
            <a:round/>
          </a:ln>
        </p:spPr>
        <p:txBody>
          <a:bodyPr rtlCol="0" anchor="ctr"/>
          <a:lstStyle/>
          <a:p>
            <a:endParaRPr lang="pl-PL"/>
          </a:p>
        </p:txBody>
      </p:sp>
      <p:sp>
        <p:nvSpPr>
          <p:cNvPr id="35" name="TextBox 34">
            <a:extLst>
              <a:ext uri="{FF2B5EF4-FFF2-40B4-BE49-F238E27FC236}">
                <a16:creationId xmlns:a16="http://schemas.microsoft.com/office/drawing/2014/main" id="{0638AEED-12E8-5C48-6772-844DAFFCBE24}"/>
              </a:ext>
            </a:extLst>
          </p:cNvPr>
          <p:cNvSpPr txBox="1"/>
          <p:nvPr/>
        </p:nvSpPr>
        <p:spPr>
          <a:xfrm>
            <a:off x="310956" y="4069525"/>
            <a:ext cx="776175" cy="222240"/>
          </a:xfrm>
          <a:prstGeom prst="rect">
            <a:avLst/>
          </a:prstGeom>
          <a:noFill/>
        </p:spPr>
        <p:txBody>
          <a:bodyPr wrap="none" rtlCol="0">
            <a:spAutoFit/>
          </a:bodyPr>
          <a:lstStyle/>
          <a:p>
            <a:pPr algn="l"/>
            <a:r>
              <a:rPr lang="pl-PL" sz="844" spc="0" baseline="0">
                <a:ln/>
                <a:solidFill>
                  <a:schemeClr val="bg1">
                    <a:lumMod val="85000"/>
                  </a:schemeClr>
                </a:solidFill>
                <a:latin typeface="Cousine" panose="020B0604020202020204" charset="0"/>
                <a:ea typeface="Open Sans"/>
                <a:cs typeface="Cousine" panose="020B0604020202020204" charset="0"/>
                <a:sym typeface="Open Sans"/>
                <a:rtl val="0"/>
              </a:rPr>
              <a:t>Transport</a:t>
            </a:r>
          </a:p>
        </p:txBody>
      </p:sp>
      <p:sp>
        <p:nvSpPr>
          <p:cNvPr id="36" name="Freeform: Shape 35">
            <a:extLst>
              <a:ext uri="{FF2B5EF4-FFF2-40B4-BE49-F238E27FC236}">
                <a16:creationId xmlns:a16="http://schemas.microsoft.com/office/drawing/2014/main" id="{E3AD1A81-0FF1-606C-5C43-C590515B3511}"/>
              </a:ext>
            </a:extLst>
          </p:cNvPr>
          <p:cNvSpPr/>
          <p:nvPr/>
        </p:nvSpPr>
        <p:spPr>
          <a:xfrm>
            <a:off x="195703" y="3780204"/>
            <a:ext cx="969763" cy="228599"/>
          </a:xfrm>
          <a:custGeom>
            <a:avLst/>
            <a:gdLst>
              <a:gd name="connsiteX0" fmla="*/ 966192 w 969763"/>
              <a:gd name="connsiteY0" fmla="*/ 0 h 228599"/>
              <a:gd name="connsiteX1" fmla="*/ 969764 w 969763"/>
              <a:gd name="connsiteY1" fmla="*/ 0 h 228599"/>
              <a:gd name="connsiteX2" fmla="*/ 969764 w 969763"/>
              <a:gd name="connsiteY2" fmla="*/ 228600 h 228599"/>
              <a:gd name="connsiteX3" fmla="*/ 966192 w 969763"/>
              <a:gd name="connsiteY3" fmla="*/ 228600 h 228599"/>
              <a:gd name="connsiteX4" fmla="*/ 3572 w 969763"/>
              <a:gd name="connsiteY4" fmla="*/ 228600 h 228599"/>
              <a:gd name="connsiteX5" fmla="*/ 0 w 969763"/>
              <a:gd name="connsiteY5" fmla="*/ 228600 h 228599"/>
              <a:gd name="connsiteX6" fmla="*/ 0 w 969763"/>
              <a:gd name="connsiteY6" fmla="*/ 0 h 228599"/>
              <a:gd name="connsiteX7" fmla="*/ 3572 w 969763"/>
              <a:gd name="connsiteY7" fmla="*/ 0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9763" h="228599">
                <a:moveTo>
                  <a:pt x="966192" y="0"/>
                </a:moveTo>
                <a:cubicBezTo>
                  <a:pt x="968165" y="0"/>
                  <a:pt x="969764" y="0"/>
                  <a:pt x="969764" y="0"/>
                </a:cubicBezTo>
                <a:lnTo>
                  <a:pt x="969764" y="228600"/>
                </a:lnTo>
                <a:cubicBezTo>
                  <a:pt x="969764" y="228600"/>
                  <a:pt x="968165" y="228600"/>
                  <a:pt x="966192" y="228600"/>
                </a:cubicBezTo>
                <a:lnTo>
                  <a:pt x="3572" y="228600"/>
                </a:lnTo>
                <a:cubicBezTo>
                  <a:pt x="1599" y="228600"/>
                  <a:pt x="0" y="228600"/>
                  <a:pt x="0" y="228600"/>
                </a:cubicBezTo>
                <a:lnTo>
                  <a:pt x="0" y="0"/>
                </a:lnTo>
                <a:cubicBezTo>
                  <a:pt x="0" y="0"/>
                  <a:pt x="1599" y="0"/>
                  <a:pt x="3572" y="0"/>
                </a:cubicBezTo>
                <a:close/>
              </a:path>
            </a:pathLst>
          </a:custGeom>
          <a:noFill/>
          <a:ln w="10698" cap="rnd">
            <a:solidFill>
              <a:schemeClr val="accent6">
                <a:lumMod val="75000"/>
              </a:schemeClr>
            </a:solidFill>
            <a:prstDash val="solid"/>
            <a:round/>
          </a:ln>
        </p:spPr>
        <p:txBody>
          <a:bodyPr rtlCol="0" anchor="ctr"/>
          <a:lstStyle/>
          <a:p>
            <a:endParaRPr lang="pl-PL"/>
          </a:p>
        </p:txBody>
      </p:sp>
      <p:sp>
        <p:nvSpPr>
          <p:cNvPr id="37" name="TextBox 36">
            <a:extLst>
              <a:ext uri="{FF2B5EF4-FFF2-40B4-BE49-F238E27FC236}">
                <a16:creationId xmlns:a16="http://schemas.microsoft.com/office/drawing/2014/main" id="{9821EFF2-3EA7-A7DF-6EF2-831270215040}"/>
              </a:ext>
            </a:extLst>
          </p:cNvPr>
          <p:cNvSpPr txBox="1"/>
          <p:nvPr/>
        </p:nvSpPr>
        <p:spPr>
          <a:xfrm>
            <a:off x="376679" y="3780204"/>
            <a:ext cx="644728" cy="222240"/>
          </a:xfrm>
          <a:prstGeom prst="rect">
            <a:avLst/>
          </a:prstGeom>
          <a:noFill/>
        </p:spPr>
        <p:txBody>
          <a:bodyPr wrap="none" rtlCol="0">
            <a:spAutoFit/>
          </a:bodyPr>
          <a:lstStyle/>
          <a:p>
            <a:pPr algn="l"/>
            <a:r>
              <a:rPr lang="pl-PL" sz="844" spc="0" baseline="0">
                <a:ln/>
                <a:solidFill>
                  <a:schemeClr val="bg1">
                    <a:lumMod val="85000"/>
                  </a:schemeClr>
                </a:solidFill>
                <a:latin typeface="Cousine" panose="020B0604020202020204" charset="0"/>
                <a:ea typeface="Open Sans"/>
                <a:cs typeface="Cousine" panose="020B0604020202020204" charset="0"/>
                <a:sym typeface="Open Sans"/>
                <a:rtl val="0"/>
              </a:rPr>
              <a:t>Session</a:t>
            </a:r>
          </a:p>
        </p:txBody>
      </p:sp>
      <p:sp>
        <p:nvSpPr>
          <p:cNvPr id="38" name="Freeform: Shape 37">
            <a:extLst>
              <a:ext uri="{FF2B5EF4-FFF2-40B4-BE49-F238E27FC236}">
                <a16:creationId xmlns:a16="http://schemas.microsoft.com/office/drawing/2014/main" id="{8CADAF9C-B0F2-0094-53B7-3747C8BBF743}"/>
              </a:ext>
            </a:extLst>
          </p:cNvPr>
          <p:cNvSpPr/>
          <p:nvPr/>
        </p:nvSpPr>
        <p:spPr>
          <a:xfrm>
            <a:off x="195703" y="3490882"/>
            <a:ext cx="969763" cy="228599"/>
          </a:xfrm>
          <a:custGeom>
            <a:avLst/>
            <a:gdLst>
              <a:gd name="connsiteX0" fmla="*/ 966192 w 969763"/>
              <a:gd name="connsiteY0" fmla="*/ 0 h 228599"/>
              <a:gd name="connsiteX1" fmla="*/ 969764 w 969763"/>
              <a:gd name="connsiteY1" fmla="*/ 0 h 228599"/>
              <a:gd name="connsiteX2" fmla="*/ 969764 w 969763"/>
              <a:gd name="connsiteY2" fmla="*/ 228600 h 228599"/>
              <a:gd name="connsiteX3" fmla="*/ 966192 w 969763"/>
              <a:gd name="connsiteY3" fmla="*/ 228600 h 228599"/>
              <a:gd name="connsiteX4" fmla="*/ 3572 w 969763"/>
              <a:gd name="connsiteY4" fmla="*/ 228600 h 228599"/>
              <a:gd name="connsiteX5" fmla="*/ 0 w 969763"/>
              <a:gd name="connsiteY5" fmla="*/ 228600 h 228599"/>
              <a:gd name="connsiteX6" fmla="*/ 0 w 969763"/>
              <a:gd name="connsiteY6" fmla="*/ 0 h 228599"/>
              <a:gd name="connsiteX7" fmla="*/ 3572 w 969763"/>
              <a:gd name="connsiteY7" fmla="*/ 0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9763" h="228599">
                <a:moveTo>
                  <a:pt x="966192" y="0"/>
                </a:moveTo>
                <a:cubicBezTo>
                  <a:pt x="968165" y="0"/>
                  <a:pt x="969764" y="0"/>
                  <a:pt x="969764" y="0"/>
                </a:cubicBezTo>
                <a:lnTo>
                  <a:pt x="969764" y="228600"/>
                </a:lnTo>
                <a:cubicBezTo>
                  <a:pt x="969764" y="228600"/>
                  <a:pt x="968165" y="228600"/>
                  <a:pt x="966192" y="228600"/>
                </a:cubicBezTo>
                <a:lnTo>
                  <a:pt x="3572" y="228600"/>
                </a:lnTo>
                <a:cubicBezTo>
                  <a:pt x="1599" y="228600"/>
                  <a:pt x="0" y="228600"/>
                  <a:pt x="0" y="228600"/>
                </a:cubicBezTo>
                <a:lnTo>
                  <a:pt x="0" y="0"/>
                </a:lnTo>
                <a:cubicBezTo>
                  <a:pt x="0" y="0"/>
                  <a:pt x="1599" y="0"/>
                  <a:pt x="3572" y="0"/>
                </a:cubicBezTo>
                <a:close/>
              </a:path>
            </a:pathLst>
          </a:custGeom>
          <a:noFill/>
          <a:ln w="10698" cap="rnd">
            <a:solidFill>
              <a:schemeClr val="accent6">
                <a:lumMod val="75000"/>
              </a:schemeClr>
            </a:solidFill>
            <a:prstDash val="solid"/>
            <a:round/>
          </a:ln>
        </p:spPr>
        <p:txBody>
          <a:bodyPr rtlCol="0" anchor="ctr"/>
          <a:lstStyle/>
          <a:p>
            <a:endParaRPr lang="pl-PL"/>
          </a:p>
        </p:txBody>
      </p:sp>
      <p:sp>
        <p:nvSpPr>
          <p:cNvPr id="39" name="TextBox 38">
            <a:extLst>
              <a:ext uri="{FF2B5EF4-FFF2-40B4-BE49-F238E27FC236}">
                <a16:creationId xmlns:a16="http://schemas.microsoft.com/office/drawing/2014/main" id="{ACA1DF43-47AD-EE17-3B80-66F98B4447B8}"/>
              </a:ext>
            </a:extLst>
          </p:cNvPr>
          <p:cNvSpPr txBox="1"/>
          <p:nvPr/>
        </p:nvSpPr>
        <p:spPr>
          <a:xfrm>
            <a:off x="212372" y="3490882"/>
            <a:ext cx="973343" cy="222240"/>
          </a:xfrm>
          <a:prstGeom prst="rect">
            <a:avLst/>
          </a:prstGeom>
          <a:noFill/>
        </p:spPr>
        <p:txBody>
          <a:bodyPr wrap="none" rtlCol="0">
            <a:spAutoFit/>
          </a:bodyPr>
          <a:lstStyle/>
          <a:p>
            <a:pPr algn="l"/>
            <a:r>
              <a:rPr lang="pl-PL" sz="844" spc="0" baseline="0" dirty="0">
                <a:ln/>
                <a:solidFill>
                  <a:schemeClr val="bg1">
                    <a:lumMod val="85000"/>
                  </a:schemeClr>
                </a:solidFill>
                <a:latin typeface="Cousine" panose="020B0604020202020204" charset="0"/>
                <a:ea typeface="Open Sans"/>
                <a:cs typeface="Cousine" panose="020B0604020202020204" charset="0"/>
                <a:sym typeface="Open Sans"/>
                <a:rtl val="0"/>
              </a:rPr>
              <a:t>Presentation</a:t>
            </a:r>
          </a:p>
        </p:txBody>
      </p:sp>
      <p:sp>
        <p:nvSpPr>
          <p:cNvPr id="40" name="Freeform: Shape 39">
            <a:extLst>
              <a:ext uri="{FF2B5EF4-FFF2-40B4-BE49-F238E27FC236}">
                <a16:creationId xmlns:a16="http://schemas.microsoft.com/office/drawing/2014/main" id="{B70AE5CF-9ED8-0DE6-E048-E7C391ACF4BC}"/>
              </a:ext>
            </a:extLst>
          </p:cNvPr>
          <p:cNvSpPr/>
          <p:nvPr/>
        </p:nvSpPr>
        <p:spPr>
          <a:xfrm>
            <a:off x="195703" y="3201560"/>
            <a:ext cx="969763" cy="228599"/>
          </a:xfrm>
          <a:custGeom>
            <a:avLst/>
            <a:gdLst>
              <a:gd name="connsiteX0" fmla="*/ 966192 w 969763"/>
              <a:gd name="connsiteY0" fmla="*/ 0 h 228599"/>
              <a:gd name="connsiteX1" fmla="*/ 969764 w 969763"/>
              <a:gd name="connsiteY1" fmla="*/ 0 h 228599"/>
              <a:gd name="connsiteX2" fmla="*/ 969764 w 969763"/>
              <a:gd name="connsiteY2" fmla="*/ 228600 h 228599"/>
              <a:gd name="connsiteX3" fmla="*/ 966192 w 969763"/>
              <a:gd name="connsiteY3" fmla="*/ 228600 h 228599"/>
              <a:gd name="connsiteX4" fmla="*/ 3572 w 969763"/>
              <a:gd name="connsiteY4" fmla="*/ 228600 h 228599"/>
              <a:gd name="connsiteX5" fmla="*/ 0 w 969763"/>
              <a:gd name="connsiteY5" fmla="*/ 228600 h 228599"/>
              <a:gd name="connsiteX6" fmla="*/ 0 w 969763"/>
              <a:gd name="connsiteY6" fmla="*/ 0 h 228599"/>
              <a:gd name="connsiteX7" fmla="*/ 3572 w 969763"/>
              <a:gd name="connsiteY7" fmla="*/ 0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9763" h="228599">
                <a:moveTo>
                  <a:pt x="966192" y="0"/>
                </a:moveTo>
                <a:cubicBezTo>
                  <a:pt x="968165" y="0"/>
                  <a:pt x="969764" y="0"/>
                  <a:pt x="969764" y="0"/>
                </a:cubicBezTo>
                <a:lnTo>
                  <a:pt x="969764" y="228600"/>
                </a:lnTo>
                <a:cubicBezTo>
                  <a:pt x="969764" y="228600"/>
                  <a:pt x="968165" y="228600"/>
                  <a:pt x="966192" y="228600"/>
                </a:cubicBezTo>
                <a:lnTo>
                  <a:pt x="3572" y="228600"/>
                </a:lnTo>
                <a:cubicBezTo>
                  <a:pt x="1599" y="228600"/>
                  <a:pt x="0" y="228600"/>
                  <a:pt x="0" y="228600"/>
                </a:cubicBezTo>
                <a:lnTo>
                  <a:pt x="0" y="0"/>
                </a:lnTo>
                <a:cubicBezTo>
                  <a:pt x="0" y="0"/>
                  <a:pt x="1599" y="0"/>
                  <a:pt x="3572" y="0"/>
                </a:cubicBezTo>
                <a:close/>
              </a:path>
            </a:pathLst>
          </a:custGeom>
          <a:noFill/>
          <a:ln w="10698" cap="rnd">
            <a:solidFill>
              <a:schemeClr val="accent6">
                <a:lumMod val="75000"/>
              </a:schemeClr>
            </a:solidFill>
            <a:prstDash val="solid"/>
            <a:round/>
          </a:ln>
        </p:spPr>
        <p:txBody>
          <a:bodyPr rtlCol="0" anchor="ctr"/>
          <a:lstStyle/>
          <a:p>
            <a:endParaRPr lang="pl-PL"/>
          </a:p>
        </p:txBody>
      </p:sp>
      <p:sp>
        <p:nvSpPr>
          <p:cNvPr id="41" name="TextBox 40">
            <a:extLst>
              <a:ext uri="{FF2B5EF4-FFF2-40B4-BE49-F238E27FC236}">
                <a16:creationId xmlns:a16="http://schemas.microsoft.com/office/drawing/2014/main" id="{A8008CDA-8003-1FFA-3D54-85003EA0F581}"/>
              </a:ext>
            </a:extLst>
          </p:cNvPr>
          <p:cNvSpPr txBox="1"/>
          <p:nvPr/>
        </p:nvSpPr>
        <p:spPr>
          <a:xfrm>
            <a:off x="245233" y="3201560"/>
            <a:ext cx="907621" cy="222240"/>
          </a:xfrm>
          <a:prstGeom prst="rect">
            <a:avLst/>
          </a:prstGeom>
          <a:noFill/>
        </p:spPr>
        <p:txBody>
          <a:bodyPr wrap="none" rtlCol="0">
            <a:spAutoFit/>
          </a:bodyPr>
          <a:lstStyle/>
          <a:p>
            <a:pPr algn="l"/>
            <a:r>
              <a:rPr lang="pl-PL" sz="844" spc="0" baseline="0" dirty="0">
                <a:ln/>
                <a:solidFill>
                  <a:schemeClr val="bg1">
                    <a:lumMod val="85000"/>
                  </a:schemeClr>
                </a:solidFill>
                <a:latin typeface="Cousine" panose="020B0604020202020204" charset="0"/>
                <a:ea typeface="Open Sans"/>
                <a:cs typeface="Cousine" panose="020B0604020202020204" charset="0"/>
                <a:sym typeface="Open Sans"/>
                <a:rtl val="0"/>
              </a:rPr>
              <a:t>Application</a:t>
            </a:r>
          </a:p>
        </p:txBody>
      </p:sp>
      <p:sp>
        <p:nvSpPr>
          <p:cNvPr id="42" name="TextBox 41">
            <a:extLst>
              <a:ext uri="{FF2B5EF4-FFF2-40B4-BE49-F238E27FC236}">
                <a16:creationId xmlns:a16="http://schemas.microsoft.com/office/drawing/2014/main" id="{540120A4-D6C2-B7D7-A1F2-E64304F9C128}"/>
              </a:ext>
            </a:extLst>
          </p:cNvPr>
          <p:cNvSpPr txBox="1"/>
          <p:nvPr/>
        </p:nvSpPr>
        <p:spPr>
          <a:xfrm>
            <a:off x="41960" y="2938958"/>
            <a:ext cx="1301959" cy="222240"/>
          </a:xfrm>
          <a:prstGeom prst="rect">
            <a:avLst/>
          </a:prstGeom>
          <a:noFill/>
        </p:spPr>
        <p:txBody>
          <a:bodyPr wrap="none" rtlCol="0">
            <a:spAutoFit/>
          </a:bodyPr>
          <a:lstStyle/>
          <a:p>
            <a:pPr algn="l"/>
            <a:r>
              <a:rPr lang="pl-PL" sz="844" spc="0" baseline="0" dirty="0">
                <a:ln/>
                <a:solidFill>
                  <a:schemeClr val="bg1"/>
                </a:solidFill>
                <a:latin typeface="Cousine" panose="020B0604020202020204" charset="0"/>
                <a:ea typeface="Open Sans"/>
                <a:cs typeface="Cousine" panose="020B0604020202020204" charset="0"/>
                <a:sym typeface="Open Sans"/>
                <a:rtl val="0"/>
              </a:rPr>
              <a:t>7 layer OSI model</a:t>
            </a:r>
          </a:p>
        </p:txBody>
      </p:sp>
      <p:sp>
        <p:nvSpPr>
          <p:cNvPr id="43" name="TextBox 42">
            <a:extLst>
              <a:ext uri="{FF2B5EF4-FFF2-40B4-BE49-F238E27FC236}">
                <a16:creationId xmlns:a16="http://schemas.microsoft.com/office/drawing/2014/main" id="{75C4C4DF-7826-3334-2A15-5B7C501ABE2D}"/>
              </a:ext>
            </a:extLst>
          </p:cNvPr>
          <p:cNvSpPr txBox="1"/>
          <p:nvPr/>
        </p:nvSpPr>
        <p:spPr>
          <a:xfrm>
            <a:off x="3116102" y="4606646"/>
            <a:ext cx="782954" cy="237886"/>
          </a:xfrm>
          <a:prstGeom prst="rect">
            <a:avLst/>
          </a:prstGeom>
          <a:noFill/>
        </p:spPr>
        <p:txBody>
          <a:bodyPr wrap="none" rtlCol="0">
            <a:spAutoFit/>
          </a:bodyPr>
          <a:lstStyle/>
          <a:p>
            <a:pPr algn="l"/>
            <a:r>
              <a:rPr lang="pl-PL" sz="844" spc="0" baseline="0">
                <a:ln/>
                <a:solidFill>
                  <a:srgbClr val="3D85C6"/>
                </a:solidFill>
                <a:latin typeface="Open Sans"/>
                <a:ea typeface="Open Sans"/>
                <a:cs typeface="Open Sans"/>
                <a:sym typeface="Open Sans"/>
                <a:rtl val="0"/>
              </a:rPr>
              <a:t>ISO 11898-2</a:t>
            </a:r>
          </a:p>
        </p:txBody>
      </p:sp>
      <p:sp>
        <p:nvSpPr>
          <p:cNvPr id="62" name="TextBox 61">
            <a:extLst>
              <a:ext uri="{FF2B5EF4-FFF2-40B4-BE49-F238E27FC236}">
                <a16:creationId xmlns:a16="http://schemas.microsoft.com/office/drawing/2014/main" id="{4DC76917-2D1B-4344-0EF4-FBB966E33B38}"/>
              </a:ext>
            </a:extLst>
          </p:cNvPr>
          <p:cNvSpPr txBox="1"/>
          <p:nvPr/>
        </p:nvSpPr>
        <p:spPr>
          <a:xfrm>
            <a:off x="3116102" y="4781668"/>
            <a:ext cx="1172288" cy="175379"/>
          </a:xfrm>
          <a:prstGeom prst="rect">
            <a:avLst/>
          </a:prstGeom>
          <a:noFill/>
        </p:spPr>
        <p:txBody>
          <a:bodyPr wrap="none" rtlCol="0">
            <a:spAutoFit/>
          </a:bodyPr>
          <a:lstStyle/>
          <a:p>
            <a:pPr algn="l"/>
            <a:r>
              <a:rPr lang="pl-PL" sz="492" spc="0" baseline="0">
                <a:ln/>
                <a:solidFill>
                  <a:srgbClr val="3D85C6"/>
                </a:solidFill>
                <a:latin typeface="Open Sans"/>
                <a:ea typeface="Open Sans"/>
                <a:cs typeface="Open Sans"/>
                <a:sym typeface="Open Sans"/>
                <a:rtl val="0"/>
              </a:rPr>
              <a:t>Bit encoding/decoding, bit timing, </a:t>
            </a:r>
          </a:p>
        </p:txBody>
      </p:sp>
      <p:sp>
        <p:nvSpPr>
          <p:cNvPr id="63" name="TextBox 62">
            <a:extLst>
              <a:ext uri="{FF2B5EF4-FFF2-40B4-BE49-F238E27FC236}">
                <a16:creationId xmlns:a16="http://schemas.microsoft.com/office/drawing/2014/main" id="{9918E57E-71FF-2D42-5293-14600ADC2252}"/>
              </a:ext>
            </a:extLst>
          </p:cNvPr>
          <p:cNvSpPr txBox="1"/>
          <p:nvPr/>
        </p:nvSpPr>
        <p:spPr>
          <a:xfrm>
            <a:off x="3116102" y="4856677"/>
            <a:ext cx="722232" cy="175379"/>
          </a:xfrm>
          <a:prstGeom prst="rect">
            <a:avLst/>
          </a:prstGeom>
          <a:noFill/>
        </p:spPr>
        <p:txBody>
          <a:bodyPr wrap="none" rtlCol="0">
            <a:spAutoFit/>
          </a:bodyPr>
          <a:lstStyle/>
          <a:p>
            <a:pPr algn="l"/>
            <a:r>
              <a:rPr lang="pl-PL" sz="492" spc="0" baseline="0">
                <a:ln/>
                <a:solidFill>
                  <a:srgbClr val="3D85C6"/>
                </a:solidFill>
                <a:latin typeface="Open Sans"/>
                <a:ea typeface="Open Sans"/>
                <a:cs typeface="Open Sans"/>
                <a:sym typeface="Open Sans"/>
                <a:rtl val="0"/>
              </a:rPr>
              <a:t>synchronization, ...</a:t>
            </a:r>
          </a:p>
        </p:txBody>
      </p:sp>
      <p:pic>
        <p:nvPicPr>
          <p:cNvPr id="18444" name="Picture 12" descr="The Genius of CAN Bus Arbitration">
            <a:extLst>
              <a:ext uri="{FF2B5EF4-FFF2-40B4-BE49-F238E27FC236}">
                <a16:creationId xmlns:a16="http://schemas.microsoft.com/office/drawing/2014/main" id="{89BFF6F7-8EC8-B8B6-7D22-63485DEA7C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442" y="3244044"/>
            <a:ext cx="3744680" cy="142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7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6E80-AEEE-8804-665F-03D753DF7445}"/>
              </a:ext>
            </a:extLst>
          </p:cNvPr>
          <p:cNvSpPr>
            <a:spLocks noGrp="1"/>
          </p:cNvSpPr>
          <p:nvPr>
            <p:ph type="title"/>
          </p:nvPr>
        </p:nvSpPr>
        <p:spPr>
          <a:xfrm>
            <a:off x="270674" y="267494"/>
            <a:ext cx="8229600" cy="413400"/>
          </a:xfrm>
        </p:spPr>
        <p:txBody>
          <a:bodyPr/>
          <a:lstStyle/>
          <a:p>
            <a:r>
              <a:rPr lang="pl-PL" dirty="0"/>
              <a:t>„CAN” it be secure ?</a:t>
            </a:r>
          </a:p>
        </p:txBody>
      </p:sp>
      <p:sp>
        <p:nvSpPr>
          <p:cNvPr id="6" name="Slide Number Placeholder 5">
            <a:extLst>
              <a:ext uri="{FF2B5EF4-FFF2-40B4-BE49-F238E27FC236}">
                <a16:creationId xmlns:a16="http://schemas.microsoft.com/office/drawing/2014/main" id="{2E5BC5E5-F98E-6CE1-29AD-A6F2EF3539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9" name="TextBox 8">
            <a:extLst>
              <a:ext uri="{FF2B5EF4-FFF2-40B4-BE49-F238E27FC236}">
                <a16:creationId xmlns:a16="http://schemas.microsoft.com/office/drawing/2014/main" id="{953D0CD9-4AF4-B4A5-4CFB-E0DF3671C375}"/>
              </a:ext>
            </a:extLst>
          </p:cNvPr>
          <p:cNvSpPr txBox="1"/>
          <p:nvPr/>
        </p:nvSpPr>
        <p:spPr>
          <a:xfrm>
            <a:off x="270674" y="918889"/>
            <a:ext cx="4572000" cy="307777"/>
          </a:xfrm>
          <a:prstGeom prst="rect">
            <a:avLst/>
          </a:prstGeom>
          <a:noFill/>
        </p:spPr>
        <p:txBody>
          <a:bodyPr wrap="square">
            <a:spAutoFit/>
          </a:bodyPr>
          <a:lstStyle/>
          <a:p>
            <a:r>
              <a:rPr lang="pl-PL" dirty="0">
                <a:latin typeface="Cousine" panose="020B0604020202020204" charset="0"/>
                <a:cs typeface="Cousine" panose="020B0604020202020204" charset="0"/>
              </a:rPr>
              <a:t>Authentication does not exist</a:t>
            </a:r>
          </a:p>
        </p:txBody>
      </p:sp>
      <p:sp>
        <p:nvSpPr>
          <p:cNvPr id="11" name="TextBox 10">
            <a:extLst>
              <a:ext uri="{FF2B5EF4-FFF2-40B4-BE49-F238E27FC236}">
                <a16:creationId xmlns:a16="http://schemas.microsoft.com/office/drawing/2014/main" id="{CA640442-3D0A-4AC4-746C-24F2913A4D0C}"/>
              </a:ext>
            </a:extLst>
          </p:cNvPr>
          <p:cNvSpPr txBox="1"/>
          <p:nvPr/>
        </p:nvSpPr>
        <p:spPr>
          <a:xfrm>
            <a:off x="270674" y="1632737"/>
            <a:ext cx="4572000" cy="307777"/>
          </a:xfrm>
          <a:prstGeom prst="rect">
            <a:avLst/>
          </a:prstGeom>
          <a:noFill/>
        </p:spPr>
        <p:txBody>
          <a:bodyPr wrap="square">
            <a:spAutoFit/>
          </a:bodyPr>
          <a:lstStyle/>
          <a:p>
            <a:r>
              <a:rPr lang="pl-PL" dirty="0">
                <a:latin typeface="Cousine" panose="020B0604020202020204" charset="0"/>
                <a:cs typeface="Cousine" panose="020B0604020202020204" charset="0"/>
              </a:rPr>
              <a:t>Unencrypted traffic during communication</a:t>
            </a:r>
          </a:p>
        </p:txBody>
      </p:sp>
      <p:sp>
        <p:nvSpPr>
          <p:cNvPr id="13" name="TextBox 12">
            <a:extLst>
              <a:ext uri="{FF2B5EF4-FFF2-40B4-BE49-F238E27FC236}">
                <a16:creationId xmlns:a16="http://schemas.microsoft.com/office/drawing/2014/main" id="{316F1957-B2F0-2D06-95A9-AFB35F64FC73}"/>
              </a:ext>
            </a:extLst>
          </p:cNvPr>
          <p:cNvSpPr txBox="1"/>
          <p:nvPr/>
        </p:nvSpPr>
        <p:spPr>
          <a:xfrm>
            <a:off x="270674" y="2346585"/>
            <a:ext cx="4572000" cy="307777"/>
          </a:xfrm>
          <a:prstGeom prst="rect">
            <a:avLst/>
          </a:prstGeom>
          <a:noFill/>
        </p:spPr>
        <p:txBody>
          <a:bodyPr wrap="square">
            <a:spAutoFit/>
          </a:bodyPr>
          <a:lstStyle/>
          <a:p>
            <a:r>
              <a:rPr lang="pl-PL" dirty="0">
                <a:latin typeface="Cousine" panose="020B0604020202020204" charset="0"/>
                <a:cs typeface="Cousine" panose="020B0604020202020204" charset="0"/>
              </a:rPr>
              <a:t>Small payload capacity</a:t>
            </a:r>
          </a:p>
        </p:txBody>
      </p:sp>
      <p:sp>
        <p:nvSpPr>
          <p:cNvPr id="15" name="TextBox 14">
            <a:extLst>
              <a:ext uri="{FF2B5EF4-FFF2-40B4-BE49-F238E27FC236}">
                <a16:creationId xmlns:a16="http://schemas.microsoft.com/office/drawing/2014/main" id="{AFCC170D-F01E-F82B-F97B-C064F9514BC6}"/>
              </a:ext>
            </a:extLst>
          </p:cNvPr>
          <p:cNvSpPr txBox="1"/>
          <p:nvPr/>
        </p:nvSpPr>
        <p:spPr>
          <a:xfrm>
            <a:off x="270674" y="3060433"/>
            <a:ext cx="4572000" cy="307777"/>
          </a:xfrm>
          <a:prstGeom prst="rect">
            <a:avLst/>
          </a:prstGeom>
          <a:noFill/>
        </p:spPr>
        <p:txBody>
          <a:bodyPr wrap="square">
            <a:spAutoFit/>
          </a:bodyPr>
          <a:lstStyle/>
          <a:p>
            <a:r>
              <a:rPr lang="pl-PL" dirty="0">
                <a:latin typeface="Cousine" panose="020B0604020202020204" charset="0"/>
                <a:cs typeface="Cousine" panose="020B0604020202020204" charset="0"/>
              </a:rPr>
              <a:t>Communication by message broadcasting</a:t>
            </a:r>
          </a:p>
        </p:txBody>
      </p:sp>
      <p:sp>
        <p:nvSpPr>
          <p:cNvPr id="17" name="TextBox 16">
            <a:extLst>
              <a:ext uri="{FF2B5EF4-FFF2-40B4-BE49-F238E27FC236}">
                <a16:creationId xmlns:a16="http://schemas.microsoft.com/office/drawing/2014/main" id="{073AF51C-C114-455D-909F-9F0376D0C2A5}"/>
              </a:ext>
            </a:extLst>
          </p:cNvPr>
          <p:cNvSpPr txBox="1"/>
          <p:nvPr/>
        </p:nvSpPr>
        <p:spPr>
          <a:xfrm>
            <a:off x="270674" y="3774281"/>
            <a:ext cx="4572000" cy="307777"/>
          </a:xfrm>
          <a:prstGeom prst="rect">
            <a:avLst/>
          </a:prstGeom>
          <a:noFill/>
        </p:spPr>
        <p:txBody>
          <a:bodyPr wrap="square">
            <a:spAutoFit/>
          </a:bodyPr>
          <a:lstStyle/>
          <a:p>
            <a:r>
              <a:rPr lang="pl-PL" dirty="0">
                <a:latin typeface="Cousine" panose="020B0604020202020204" charset="0"/>
                <a:cs typeface="Cousine" panose="020B0604020202020204" charset="0"/>
              </a:rPr>
              <a:t>OBD-II – Single point of entry</a:t>
            </a:r>
          </a:p>
        </p:txBody>
      </p:sp>
      <p:sp>
        <p:nvSpPr>
          <p:cNvPr id="19" name="TextBox 18">
            <a:extLst>
              <a:ext uri="{FF2B5EF4-FFF2-40B4-BE49-F238E27FC236}">
                <a16:creationId xmlns:a16="http://schemas.microsoft.com/office/drawing/2014/main" id="{4BA80DFA-4D28-AE52-5E09-212DBEE88E58}"/>
              </a:ext>
            </a:extLst>
          </p:cNvPr>
          <p:cNvSpPr txBox="1"/>
          <p:nvPr/>
        </p:nvSpPr>
        <p:spPr>
          <a:xfrm>
            <a:off x="270674" y="4488130"/>
            <a:ext cx="4572000" cy="307777"/>
          </a:xfrm>
          <a:prstGeom prst="rect">
            <a:avLst/>
          </a:prstGeom>
          <a:noFill/>
        </p:spPr>
        <p:txBody>
          <a:bodyPr wrap="square">
            <a:spAutoFit/>
          </a:bodyPr>
          <a:lstStyle/>
          <a:p>
            <a:r>
              <a:rPr lang="pl-PL" dirty="0">
                <a:latin typeface="Cousine" panose="020B0604020202020204" charset="0"/>
                <a:cs typeface="Cousine" panose="020B0604020202020204" charset="0"/>
              </a:rPr>
              <a:t>Message arbitration procedure </a:t>
            </a:r>
          </a:p>
        </p:txBody>
      </p:sp>
      <p:pic>
        <p:nvPicPr>
          <p:cNvPr id="23" name="Picture 22" descr="Icon&#10;&#10;Description automatically generated">
            <a:extLst>
              <a:ext uri="{FF2B5EF4-FFF2-40B4-BE49-F238E27FC236}">
                <a16:creationId xmlns:a16="http://schemas.microsoft.com/office/drawing/2014/main" id="{F7437242-AB3F-46BA-5101-3A37F04308E9}"/>
              </a:ext>
            </a:extLst>
          </p:cNvPr>
          <p:cNvPicPr>
            <a:picLocks noChangeAspect="1"/>
          </p:cNvPicPr>
          <p:nvPr/>
        </p:nvPicPr>
        <p:blipFill>
          <a:blip r:embed="rId2"/>
          <a:stretch>
            <a:fillRect/>
          </a:stretch>
        </p:blipFill>
        <p:spPr>
          <a:xfrm>
            <a:off x="5003063" y="674142"/>
            <a:ext cx="797269" cy="797269"/>
          </a:xfrm>
          <a:prstGeom prst="rect">
            <a:avLst/>
          </a:prstGeom>
        </p:spPr>
      </p:pic>
      <p:pic>
        <p:nvPicPr>
          <p:cNvPr id="25" name="Picture 24" descr="Icon&#10;&#10;Description automatically generated">
            <a:extLst>
              <a:ext uri="{FF2B5EF4-FFF2-40B4-BE49-F238E27FC236}">
                <a16:creationId xmlns:a16="http://schemas.microsoft.com/office/drawing/2014/main" id="{A09757F7-CBE1-3DD5-0D2B-C433E5002EDE}"/>
              </a:ext>
            </a:extLst>
          </p:cNvPr>
          <p:cNvPicPr>
            <a:picLocks noChangeAspect="1"/>
          </p:cNvPicPr>
          <p:nvPr/>
        </p:nvPicPr>
        <p:blipFill>
          <a:blip r:embed="rId3"/>
          <a:stretch>
            <a:fillRect/>
          </a:stretch>
        </p:blipFill>
        <p:spPr>
          <a:xfrm>
            <a:off x="6588224" y="1234102"/>
            <a:ext cx="797269" cy="797269"/>
          </a:xfrm>
          <a:prstGeom prst="rect">
            <a:avLst/>
          </a:prstGeom>
        </p:spPr>
      </p:pic>
      <p:pic>
        <p:nvPicPr>
          <p:cNvPr id="27" name="Picture 26" descr="Icon&#10;&#10;Description automatically generated">
            <a:extLst>
              <a:ext uri="{FF2B5EF4-FFF2-40B4-BE49-F238E27FC236}">
                <a16:creationId xmlns:a16="http://schemas.microsoft.com/office/drawing/2014/main" id="{564FD7BD-ECB8-4C18-5597-6B40D337EFF8}"/>
              </a:ext>
            </a:extLst>
          </p:cNvPr>
          <p:cNvPicPr>
            <a:picLocks noChangeAspect="1"/>
          </p:cNvPicPr>
          <p:nvPr/>
        </p:nvPicPr>
        <p:blipFill>
          <a:blip r:embed="rId4"/>
          <a:stretch>
            <a:fillRect/>
          </a:stretch>
        </p:blipFill>
        <p:spPr>
          <a:xfrm>
            <a:off x="5076056" y="2031371"/>
            <a:ext cx="797269" cy="797269"/>
          </a:xfrm>
          <a:prstGeom prst="rect">
            <a:avLst/>
          </a:prstGeom>
        </p:spPr>
      </p:pic>
      <p:pic>
        <p:nvPicPr>
          <p:cNvPr id="29" name="Picture 28" descr="Icon&#10;&#10;Description automatically generated">
            <a:extLst>
              <a:ext uri="{FF2B5EF4-FFF2-40B4-BE49-F238E27FC236}">
                <a16:creationId xmlns:a16="http://schemas.microsoft.com/office/drawing/2014/main" id="{86168FDE-208F-4F62-8A06-5A3DA29FD090}"/>
              </a:ext>
            </a:extLst>
          </p:cNvPr>
          <p:cNvPicPr>
            <a:picLocks noChangeAspect="1"/>
          </p:cNvPicPr>
          <p:nvPr/>
        </p:nvPicPr>
        <p:blipFill>
          <a:blip r:embed="rId5"/>
          <a:stretch>
            <a:fillRect/>
          </a:stretch>
        </p:blipFill>
        <p:spPr>
          <a:xfrm>
            <a:off x="6422063" y="2654362"/>
            <a:ext cx="1129589" cy="1129589"/>
          </a:xfrm>
          <a:prstGeom prst="rect">
            <a:avLst/>
          </a:prstGeom>
        </p:spPr>
      </p:pic>
      <p:pic>
        <p:nvPicPr>
          <p:cNvPr id="31" name="Picture 30" descr="Icon&#10;&#10;Description automatically generated">
            <a:extLst>
              <a:ext uri="{FF2B5EF4-FFF2-40B4-BE49-F238E27FC236}">
                <a16:creationId xmlns:a16="http://schemas.microsoft.com/office/drawing/2014/main" id="{28B3E517-C4A1-EEF9-A75F-6226CD1983B5}"/>
              </a:ext>
            </a:extLst>
          </p:cNvPr>
          <p:cNvPicPr>
            <a:picLocks noChangeAspect="1"/>
          </p:cNvPicPr>
          <p:nvPr/>
        </p:nvPicPr>
        <p:blipFill>
          <a:blip r:embed="rId6"/>
          <a:stretch>
            <a:fillRect/>
          </a:stretch>
        </p:blipFill>
        <p:spPr>
          <a:xfrm>
            <a:off x="5205409" y="3501209"/>
            <a:ext cx="853919" cy="853919"/>
          </a:xfrm>
          <a:prstGeom prst="rect">
            <a:avLst/>
          </a:prstGeom>
        </p:spPr>
      </p:pic>
      <p:pic>
        <p:nvPicPr>
          <p:cNvPr id="33" name="Picture 32" descr="Icon&#10;&#10;Description automatically generated">
            <a:extLst>
              <a:ext uri="{FF2B5EF4-FFF2-40B4-BE49-F238E27FC236}">
                <a16:creationId xmlns:a16="http://schemas.microsoft.com/office/drawing/2014/main" id="{A4B4AFE2-BBCC-FC21-AC48-156EFAEBB18B}"/>
              </a:ext>
            </a:extLst>
          </p:cNvPr>
          <p:cNvPicPr>
            <a:picLocks noChangeAspect="1"/>
          </p:cNvPicPr>
          <p:nvPr/>
        </p:nvPicPr>
        <p:blipFill>
          <a:blip r:embed="rId7"/>
          <a:stretch>
            <a:fillRect/>
          </a:stretch>
        </p:blipFill>
        <p:spPr>
          <a:xfrm>
            <a:off x="6504427" y="4004839"/>
            <a:ext cx="963430" cy="963430"/>
          </a:xfrm>
          <a:prstGeom prst="rect">
            <a:avLst/>
          </a:prstGeom>
        </p:spPr>
      </p:pic>
    </p:spTree>
    <p:extLst>
      <p:ext uri="{BB962C8B-B14F-4D97-AF65-F5344CB8AC3E}">
        <p14:creationId xmlns:p14="http://schemas.microsoft.com/office/powerpoint/2010/main" val="183992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0FE6F9-180E-E187-DF86-2F6F8F5E4B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8" name="Picture 7" descr="Shape&#10;&#10;Description automatically generated with low confidence">
            <a:extLst>
              <a:ext uri="{FF2B5EF4-FFF2-40B4-BE49-F238E27FC236}">
                <a16:creationId xmlns:a16="http://schemas.microsoft.com/office/drawing/2014/main" id="{587746F4-CFFD-502B-1CEF-F543AF2DEB9F}"/>
              </a:ext>
            </a:extLst>
          </p:cNvPr>
          <p:cNvPicPr>
            <a:picLocks noChangeAspect="1"/>
          </p:cNvPicPr>
          <p:nvPr/>
        </p:nvPicPr>
        <p:blipFill>
          <a:blip r:embed="rId2"/>
          <a:stretch>
            <a:fillRect/>
          </a:stretch>
        </p:blipFill>
        <p:spPr>
          <a:xfrm>
            <a:off x="1979712" y="339502"/>
            <a:ext cx="4678173" cy="4678173"/>
          </a:xfrm>
          <a:prstGeom prst="rect">
            <a:avLst/>
          </a:prstGeom>
        </p:spPr>
      </p:pic>
      <p:pic>
        <p:nvPicPr>
          <p:cNvPr id="19458" name="Picture 2" descr="CAN bus | B&amp;R Industrial Automation">
            <a:extLst>
              <a:ext uri="{FF2B5EF4-FFF2-40B4-BE49-F238E27FC236}">
                <a16:creationId xmlns:a16="http://schemas.microsoft.com/office/drawing/2014/main" id="{A4852ECE-6B02-4E34-68C9-6300802F1CF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10" b="89910" l="2051" r="93555">
                        <a14:foregroundMark x1="14160" y1="20180" x2="14160" y2="20180"/>
                        <a14:foregroundMark x1="5859" y1="42162" x2="5859" y2="42162"/>
                        <a14:foregroundMark x1="2051" y1="43784" x2="2051" y2="43784"/>
                        <a14:foregroundMark x1="70020" y1="36396" x2="70020" y2="36396"/>
                        <a14:foregroundMark x1="93555" y1="36396" x2="93555" y2="36396"/>
                        <a14:foregroundMark x1="52832" y1="44865" x2="52832" y2="44865"/>
                      </a14:backgroundRemoval>
                    </a14:imgEffect>
                  </a14:imgLayer>
                </a14:imgProps>
              </a:ext>
              <a:ext uri="{28A0092B-C50C-407E-A947-70E740481C1C}">
                <a14:useLocalDpi xmlns:a14="http://schemas.microsoft.com/office/drawing/2010/main" val="0"/>
              </a:ext>
            </a:extLst>
          </a:blip>
          <a:srcRect/>
          <a:stretch>
            <a:fillRect/>
          </a:stretch>
        </p:blipFill>
        <p:spPr bwMode="auto">
          <a:xfrm>
            <a:off x="5868144" y="1779662"/>
            <a:ext cx="440998" cy="2390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hape&#10;&#10;Description automatically generated with low confidence">
            <a:extLst>
              <a:ext uri="{FF2B5EF4-FFF2-40B4-BE49-F238E27FC236}">
                <a16:creationId xmlns:a16="http://schemas.microsoft.com/office/drawing/2014/main" id="{7F510D5E-CE72-4A5F-080C-85689CE7943A}"/>
              </a:ext>
            </a:extLst>
          </p:cNvPr>
          <p:cNvPicPr>
            <a:picLocks noChangeAspect="1"/>
          </p:cNvPicPr>
          <p:nvPr/>
        </p:nvPicPr>
        <p:blipFill>
          <a:blip r:embed="rId5"/>
          <a:stretch>
            <a:fillRect/>
          </a:stretch>
        </p:blipFill>
        <p:spPr>
          <a:xfrm>
            <a:off x="3131840" y="483518"/>
            <a:ext cx="1728192" cy="1069943"/>
          </a:xfrm>
          <a:prstGeom prst="rect">
            <a:avLst/>
          </a:prstGeom>
        </p:spPr>
      </p:pic>
      <p:sp>
        <p:nvSpPr>
          <p:cNvPr id="11" name="TextBox 10">
            <a:extLst>
              <a:ext uri="{FF2B5EF4-FFF2-40B4-BE49-F238E27FC236}">
                <a16:creationId xmlns:a16="http://schemas.microsoft.com/office/drawing/2014/main" id="{F347111F-7C15-A910-0716-6E7C8A3D826A}"/>
              </a:ext>
            </a:extLst>
          </p:cNvPr>
          <p:cNvSpPr txBox="1"/>
          <p:nvPr/>
        </p:nvSpPr>
        <p:spPr>
          <a:xfrm>
            <a:off x="3204572" y="756879"/>
            <a:ext cx="1728192" cy="523220"/>
          </a:xfrm>
          <a:prstGeom prst="rect">
            <a:avLst/>
          </a:prstGeom>
          <a:noFill/>
        </p:spPr>
        <p:txBody>
          <a:bodyPr wrap="square" rtlCol="0">
            <a:spAutoFit/>
          </a:bodyPr>
          <a:lstStyle/>
          <a:p>
            <a:r>
              <a:rPr lang="pl-PL" dirty="0">
                <a:latin typeface="Cousine" panose="020B0604020202020204" charset="0"/>
                <a:cs typeface="Cousine" panose="020B0604020202020204" charset="0"/>
              </a:rPr>
              <a:t>R</a:t>
            </a:r>
            <a:r>
              <a:rPr lang="en-US" dirty="0" err="1">
                <a:latin typeface="Cousine" panose="020B0604020202020204" charset="0"/>
                <a:cs typeface="Cousine" panose="020B0604020202020204" charset="0"/>
              </a:rPr>
              <a:t>emember</a:t>
            </a:r>
            <a:r>
              <a:rPr lang="en-US" dirty="0">
                <a:latin typeface="Cousine" panose="020B0604020202020204" charset="0"/>
                <a:cs typeface="Cousine" panose="020B0604020202020204" charset="0"/>
              </a:rPr>
              <a:t> it's not your fault</a:t>
            </a:r>
            <a:endParaRPr lang="pl-PL" dirty="0">
              <a:latin typeface="Cousine" panose="020B0604020202020204" charset="0"/>
              <a:cs typeface="Cousine" panose="020B0604020202020204" charset="0"/>
            </a:endParaRPr>
          </a:p>
        </p:txBody>
      </p:sp>
    </p:spTree>
    <p:extLst>
      <p:ext uri="{BB962C8B-B14F-4D97-AF65-F5344CB8AC3E}">
        <p14:creationId xmlns:p14="http://schemas.microsoft.com/office/powerpoint/2010/main" val="3517103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6DB55E0-721B-BB29-9C6E-23662D089A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8" name="Picture 7">
            <a:extLst>
              <a:ext uri="{FF2B5EF4-FFF2-40B4-BE49-F238E27FC236}">
                <a16:creationId xmlns:a16="http://schemas.microsoft.com/office/drawing/2014/main" id="{C2EF0F3E-E39C-D583-A9D4-F6010C6317B9}"/>
              </a:ext>
            </a:extLst>
          </p:cNvPr>
          <p:cNvPicPr>
            <a:picLocks noChangeAspect="1"/>
          </p:cNvPicPr>
          <p:nvPr/>
        </p:nvPicPr>
        <p:blipFill>
          <a:blip r:embed="rId2"/>
          <a:stretch>
            <a:fillRect/>
          </a:stretch>
        </p:blipFill>
        <p:spPr>
          <a:xfrm>
            <a:off x="179512" y="843558"/>
            <a:ext cx="8629972" cy="2384598"/>
          </a:xfrm>
          <a:prstGeom prst="rect">
            <a:avLst/>
          </a:prstGeom>
        </p:spPr>
      </p:pic>
    </p:spTree>
    <p:extLst>
      <p:ext uri="{BB962C8B-B14F-4D97-AF65-F5344CB8AC3E}">
        <p14:creationId xmlns:p14="http://schemas.microsoft.com/office/powerpoint/2010/main" val="362006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165458"/>
            <a:ext cx="8229600" cy="413400"/>
          </a:xfrm>
        </p:spPr>
        <p:txBody>
          <a:bodyPr/>
          <a:lstStyle/>
          <a:p>
            <a:pPr algn="ctr"/>
            <a:r>
              <a:rPr lang="pl-PL" dirty="0"/>
              <a:t>Denial of Service (DoS) Attack</a:t>
            </a:r>
            <a:endParaRPr lang="en-US" dirty="0"/>
          </a:p>
        </p:txBody>
      </p:sp>
      <p:sp>
        <p:nvSpPr>
          <p:cNvPr id="6" name="Symbol zastępczy numeru slajdu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4" name="Picture 3" descr="Icon&#10;&#10;Description automatically generated">
            <a:extLst>
              <a:ext uri="{FF2B5EF4-FFF2-40B4-BE49-F238E27FC236}">
                <a16:creationId xmlns:a16="http://schemas.microsoft.com/office/drawing/2014/main" id="{297768F9-D80E-F094-0C0C-3CC477C28DB3}"/>
              </a:ext>
            </a:extLst>
          </p:cNvPr>
          <p:cNvPicPr>
            <a:picLocks noChangeAspect="1"/>
          </p:cNvPicPr>
          <p:nvPr/>
        </p:nvPicPr>
        <p:blipFill>
          <a:blip r:embed="rId3"/>
          <a:stretch>
            <a:fillRect/>
          </a:stretch>
        </p:blipFill>
        <p:spPr>
          <a:xfrm>
            <a:off x="1475656" y="1347614"/>
            <a:ext cx="720080" cy="720080"/>
          </a:xfrm>
          <a:prstGeom prst="rect">
            <a:avLst/>
          </a:prstGeom>
        </p:spPr>
      </p:pic>
      <p:pic>
        <p:nvPicPr>
          <p:cNvPr id="7" name="Picture 6" descr="Icon&#10;&#10;Description automatically generated">
            <a:extLst>
              <a:ext uri="{FF2B5EF4-FFF2-40B4-BE49-F238E27FC236}">
                <a16:creationId xmlns:a16="http://schemas.microsoft.com/office/drawing/2014/main" id="{4F6E6358-1CFC-0596-1280-5A35B5633F8C}"/>
              </a:ext>
            </a:extLst>
          </p:cNvPr>
          <p:cNvPicPr>
            <a:picLocks noChangeAspect="1"/>
          </p:cNvPicPr>
          <p:nvPr/>
        </p:nvPicPr>
        <p:blipFill>
          <a:blip r:embed="rId4"/>
          <a:stretch>
            <a:fillRect/>
          </a:stretch>
        </p:blipFill>
        <p:spPr>
          <a:xfrm>
            <a:off x="1475656" y="3219822"/>
            <a:ext cx="792088" cy="792088"/>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988512D8-AAA0-E2A4-6667-A8CF8992267D}"/>
              </a:ext>
            </a:extLst>
          </p:cNvPr>
          <p:cNvPicPr>
            <a:picLocks noChangeAspect="1"/>
          </p:cNvPicPr>
          <p:nvPr/>
        </p:nvPicPr>
        <p:blipFill>
          <a:blip r:embed="rId5"/>
          <a:stretch>
            <a:fillRect/>
          </a:stretch>
        </p:blipFill>
        <p:spPr>
          <a:xfrm>
            <a:off x="5796136" y="2139702"/>
            <a:ext cx="1573999" cy="1573999"/>
          </a:xfrm>
          <a:prstGeom prst="rect">
            <a:avLst/>
          </a:prstGeom>
        </p:spPr>
      </p:pic>
      <p:cxnSp>
        <p:nvCxnSpPr>
          <p:cNvPr id="11" name="Straight Arrow Connector 10">
            <a:extLst>
              <a:ext uri="{FF2B5EF4-FFF2-40B4-BE49-F238E27FC236}">
                <a16:creationId xmlns:a16="http://schemas.microsoft.com/office/drawing/2014/main" id="{A22380CD-3BE0-7C01-CC5E-48BDA7D46DFF}"/>
              </a:ext>
            </a:extLst>
          </p:cNvPr>
          <p:cNvCxnSpPr>
            <a:stCxn id="4" idx="3"/>
            <a:endCxn id="9" idx="1"/>
          </p:cNvCxnSpPr>
          <p:nvPr/>
        </p:nvCxnSpPr>
        <p:spPr>
          <a:xfrm>
            <a:off x="2195736" y="1707654"/>
            <a:ext cx="3600400" cy="12190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C98822-C1F9-1135-F74E-5D21CBD3229F}"/>
              </a:ext>
            </a:extLst>
          </p:cNvPr>
          <p:cNvCxnSpPr>
            <a:cxnSpLocks/>
          </p:cNvCxnSpPr>
          <p:nvPr/>
        </p:nvCxnSpPr>
        <p:spPr>
          <a:xfrm flipV="1">
            <a:off x="2051720" y="3286742"/>
            <a:ext cx="2965328" cy="321494"/>
          </a:xfrm>
          <a:prstGeom prst="straightConnector1">
            <a:avLst/>
          </a:prstGeom>
          <a:ln w="31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lose with solid fill">
            <a:extLst>
              <a:ext uri="{FF2B5EF4-FFF2-40B4-BE49-F238E27FC236}">
                <a16:creationId xmlns:a16="http://schemas.microsoft.com/office/drawing/2014/main" id="{22504A0A-1EBE-D64F-9D8A-47F487F584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52342" y="3075013"/>
            <a:ext cx="411746" cy="411746"/>
          </a:xfrm>
          <a:prstGeom prst="rect">
            <a:avLst/>
          </a:prstGeom>
        </p:spPr>
      </p:pic>
      <p:cxnSp>
        <p:nvCxnSpPr>
          <p:cNvPr id="17" name="Straight Arrow Connector 16">
            <a:extLst>
              <a:ext uri="{FF2B5EF4-FFF2-40B4-BE49-F238E27FC236}">
                <a16:creationId xmlns:a16="http://schemas.microsoft.com/office/drawing/2014/main" id="{C89EC6A7-DD17-C8BD-2EE3-DBEBB91A87F6}"/>
              </a:ext>
            </a:extLst>
          </p:cNvPr>
          <p:cNvCxnSpPr/>
          <p:nvPr/>
        </p:nvCxnSpPr>
        <p:spPr>
          <a:xfrm>
            <a:off x="2217656" y="1541051"/>
            <a:ext cx="3600400" cy="12190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CCFBCF-1900-3BB1-D478-2019D0763A33}"/>
              </a:ext>
            </a:extLst>
          </p:cNvPr>
          <p:cNvCxnSpPr/>
          <p:nvPr/>
        </p:nvCxnSpPr>
        <p:spPr>
          <a:xfrm>
            <a:off x="2206696" y="1890195"/>
            <a:ext cx="3600400" cy="12190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CDCFB8-F76A-FB16-6642-0A804039EC4E}"/>
              </a:ext>
            </a:extLst>
          </p:cNvPr>
          <p:cNvCxnSpPr/>
          <p:nvPr/>
        </p:nvCxnSpPr>
        <p:spPr>
          <a:xfrm>
            <a:off x="2144316" y="2022568"/>
            <a:ext cx="3600400" cy="12190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Prostokąt 18">
            <a:extLst>
              <a:ext uri="{FF2B5EF4-FFF2-40B4-BE49-F238E27FC236}">
                <a16:creationId xmlns:a16="http://schemas.microsoft.com/office/drawing/2014/main" id="{06A9149E-4A42-52E5-5079-FA21F0660291}"/>
              </a:ext>
            </a:extLst>
          </p:cNvPr>
          <p:cNvSpPr/>
          <p:nvPr/>
        </p:nvSpPr>
        <p:spPr>
          <a:xfrm>
            <a:off x="2994467" y="1748243"/>
            <a:ext cx="2592288" cy="215444"/>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Flodded HTTP Requests</a:t>
            </a:r>
          </a:p>
        </p:txBody>
      </p:sp>
      <p:sp>
        <p:nvSpPr>
          <p:cNvPr id="21" name="Prostokąt 18">
            <a:extLst>
              <a:ext uri="{FF2B5EF4-FFF2-40B4-BE49-F238E27FC236}">
                <a16:creationId xmlns:a16="http://schemas.microsoft.com/office/drawing/2014/main" id="{172435FE-A030-DF9D-60E4-C99BEBF992F0}"/>
              </a:ext>
            </a:extLst>
          </p:cNvPr>
          <p:cNvSpPr/>
          <p:nvPr/>
        </p:nvSpPr>
        <p:spPr>
          <a:xfrm>
            <a:off x="2339752" y="3523334"/>
            <a:ext cx="2592288" cy="215444"/>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Legitmate HTTP Requests</a:t>
            </a:r>
          </a:p>
        </p:txBody>
      </p:sp>
    </p:spTree>
    <p:extLst>
      <p:ext uri="{BB962C8B-B14F-4D97-AF65-F5344CB8AC3E}">
        <p14:creationId xmlns:p14="http://schemas.microsoft.com/office/powerpoint/2010/main" val="2629332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79512" y="170454"/>
            <a:ext cx="8229600" cy="413400"/>
          </a:xfrm>
        </p:spPr>
        <p:txBody>
          <a:bodyPr/>
          <a:lstStyle/>
          <a:p>
            <a:r>
              <a:rPr lang="pl-PL" dirty="0"/>
              <a:t>CAN ARBITRATION</a:t>
            </a:r>
            <a:endParaRPr lang="en-US" dirty="0"/>
          </a:p>
        </p:txBody>
      </p:sp>
      <p:sp>
        <p:nvSpPr>
          <p:cNvPr id="6" name="Symbol zastępczy numeru slajdu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32" name="Picture 8" descr="CAN bus arbitration technique. | Download Scientific Diagram">
            <a:extLst>
              <a:ext uri="{FF2B5EF4-FFF2-40B4-BE49-F238E27FC236}">
                <a16:creationId xmlns:a16="http://schemas.microsoft.com/office/drawing/2014/main" id="{0DD71A15-2041-9457-0804-CD68942965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598" b="89474" l="9986" r="99015">
                        <a14:foregroundMark x1="33052" y1="43653" x2="32349" y2="45820"/>
                        <a14:foregroundMark x1="32911" y1="44892" x2="39522" y2="43653"/>
                        <a14:foregroundMark x1="47539" y1="43653" x2="24754" y2="42415"/>
                        <a14:foregroundMark x1="20816" y1="42415" x2="18706" y2="42415"/>
                        <a14:foregroundMark x1="15190" y1="24149" x2="73699" y2="22291"/>
                        <a14:foregroundMark x1="73699" y1="22291" x2="94796" y2="22910"/>
                        <a14:foregroundMark x1="94796" y1="22910" x2="95218" y2="22601"/>
                        <a14:foregroundMark x1="46835" y1="26935" x2="48242" y2="72755"/>
                        <a14:foregroundMark x1="48242" y1="72755" x2="39662" y2="85139"/>
                        <a14:foregroundMark x1="39662" y1="85139" x2="21238" y2="86687"/>
                        <a14:foregroundMark x1="21238" y1="86687" x2="14487" y2="75542"/>
                        <a14:foregroundMark x1="14487" y1="75542" x2="14346" y2="31269"/>
                        <a14:foregroundMark x1="18847" y1="52012" x2="31786" y2="68731"/>
                        <a14:foregroundMark x1="31786" y1="68731" x2="32068" y2="68731"/>
                        <a14:foregroundMark x1="43319" y1="65325" x2="27567" y2="44892"/>
                        <a14:foregroundMark x1="27567" y1="44892" x2="23066" y2="47368"/>
                        <a14:foregroundMark x1="61744" y1="41176" x2="61744" y2="41176"/>
                        <a14:foregroundMark x1="60056" y1="36223" x2="64838" y2="50464"/>
                        <a14:foregroundMark x1="64838" y1="50464" x2="66245" y2="48607"/>
                        <a14:foregroundMark x1="82700" y1="42415" x2="84951" y2="37771"/>
                        <a14:foregroundMark x1="89451" y1="44272" x2="85654" y2="55108"/>
                        <a14:foregroundMark x1="91561" y1="40867" x2="93390" y2="61300"/>
                        <a14:foregroundMark x1="94093" y1="56347" x2="93812" y2="39938"/>
                        <a14:foregroundMark x1="93812" y1="39938" x2="94233" y2="37461"/>
                        <a14:foregroundMark x1="56118" y1="77399" x2="81435" y2="78328"/>
                        <a14:foregroundMark x1="81435" y1="78328" x2="90014" y2="75851"/>
                        <a14:foregroundMark x1="90014" y1="75851" x2="90436" y2="75851"/>
                        <a14:foregroundMark x1="91702" y1="78019" x2="94515" y2="78019"/>
                        <a14:foregroundMark x1="95499" y1="78019" x2="99015" y2="78019"/>
                        <a14:foregroundMark x1="96765" y1="85759" x2="60197" y2="85759"/>
                        <a14:foregroundMark x1="60197" y1="85759" x2="13221" y2="85759"/>
                        <a14:foregroundMark x1="18565" y1="68421" x2="48664" y2="71827"/>
                        <a14:foregroundMark x1="48664" y1="71827" x2="67792" y2="69040"/>
                        <a14:foregroundMark x1="67792" y1="69040" x2="82841" y2="69040"/>
                        <a14:foregroundMark x1="17440" y1="43963" x2="17440" y2="43963"/>
                        <a14:backgroundMark x1="8439" y1="21672" x2="8439" y2="21672"/>
                        <a14:backgroundMark x1="7454" y1="19814" x2="7454" y2="19814"/>
                        <a14:backgroundMark x1="7454" y1="19814" x2="7876" y2="19505"/>
                        <a14:backgroundMark x1="7876" y1="18885" x2="7876" y2="18885"/>
                        <a14:backgroundMark x1="7736" y1="18885" x2="3938" y2="29102"/>
                        <a14:backgroundMark x1="3938" y1="34985" x2="7454" y2="59443"/>
                        <a14:backgroundMark x1="7454" y1="59443" x2="7454" y2="59443"/>
                      </a14:backgroundRemoval>
                    </a14:imgEffect>
                  </a14:imgLayer>
                </a14:imgProps>
              </a:ext>
              <a:ext uri="{28A0092B-C50C-407E-A947-70E740481C1C}">
                <a14:useLocalDpi xmlns:a14="http://schemas.microsoft.com/office/drawing/2010/main" val="0"/>
              </a:ext>
            </a:extLst>
          </a:blip>
          <a:srcRect r="1316"/>
          <a:stretch/>
        </p:blipFill>
        <p:spPr bwMode="auto">
          <a:xfrm>
            <a:off x="2301106" y="0"/>
            <a:ext cx="6683151" cy="3076575"/>
          </a:xfrm>
          <a:prstGeom prst="rect">
            <a:avLst/>
          </a:prstGeom>
          <a:noFill/>
          <a:extLst>
            <a:ext uri="{909E8E84-426E-40DD-AFC4-6F175D3DCCD1}">
              <a14:hiddenFill xmlns:a14="http://schemas.microsoft.com/office/drawing/2010/main">
                <a:solidFill>
                  <a:srgbClr val="FFFFFF"/>
                </a:solidFill>
              </a14:hiddenFill>
            </a:ext>
          </a:extLst>
        </p:spPr>
      </p:pic>
      <p:sp>
        <p:nvSpPr>
          <p:cNvPr id="9" name="Prostokąt 18">
            <a:extLst>
              <a:ext uri="{FF2B5EF4-FFF2-40B4-BE49-F238E27FC236}">
                <a16:creationId xmlns:a16="http://schemas.microsoft.com/office/drawing/2014/main" id="{C54D4E0D-DF30-AB7E-A9FD-AD08BEE8F13A}"/>
              </a:ext>
            </a:extLst>
          </p:cNvPr>
          <p:cNvSpPr/>
          <p:nvPr/>
        </p:nvSpPr>
        <p:spPr>
          <a:xfrm>
            <a:off x="788937" y="1096743"/>
            <a:ext cx="2160000" cy="215444"/>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Node 1 ID - 11001011111</a:t>
            </a:r>
          </a:p>
        </p:txBody>
      </p:sp>
      <p:sp>
        <p:nvSpPr>
          <p:cNvPr id="11" name="Prostokąt 18">
            <a:extLst>
              <a:ext uri="{FF2B5EF4-FFF2-40B4-BE49-F238E27FC236}">
                <a16:creationId xmlns:a16="http://schemas.microsoft.com/office/drawing/2014/main" id="{0623CAE2-C538-171A-53EF-F3F24F3BE424}"/>
              </a:ext>
            </a:extLst>
          </p:cNvPr>
          <p:cNvSpPr/>
          <p:nvPr/>
        </p:nvSpPr>
        <p:spPr>
          <a:xfrm>
            <a:off x="788938" y="1504222"/>
            <a:ext cx="2160000" cy="215444"/>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Node 2 ID - 110011111111 </a:t>
            </a:r>
          </a:p>
        </p:txBody>
      </p:sp>
      <p:sp>
        <p:nvSpPr>
          <p:cNvPr id="14" name="Prostokąt 18">
            <a:extLst>
              <a:ext uri="{FF2B5EF4-FFF2-40B4-BE49-F238E27FC236}">
                <a16:creationId xmlns:a16="http://schemas.microsoft.com/office/drawing/2014/main" id="{3B7C9F62-BC25-777D-FE0D-AD324042F6FC}"/>
              </a:ext>
            </a:extLst>
          </p:cNvPr>
          <p:cNvSpPr/>
          <p:nvPr/>
        </p:nvSpPr>
        <p:spPr>
          <a:xfrm>
            <a:off x="788938" y="1911508"/>
            <a:ext cx="2160000" cy="215444"/>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Node 3 ID - 110010110010  </a:t>
            </a:r>
          </a:p>
        </p:txBody>
      </p:sp>
      <p:sp>
        <p:nvSpPr>
          <p:cNvPr id="17" name="Prostokąt 18">
            <a:extLst>
              <a:ext uri="{FF2B5EF4-FFF2-40B4-BE49-F238E27FC236}">
                <a16:creationId xmlns:a16="http://schemas.microsoft.com/office/drawing/2014/main" id="{2DB2F132-A2BA-DF62-968B-E3556465349B}"/>
              </a:ext>
            </a:extLst>
          </p:cNvPr>
          <p:cNvSpPr/>
          <p:nvPr/>
        </p:nvSpPr>
        <p:spPr>
          <a:xfrm>
            <a:off x="1941066" y="2455832"/>
            <a:ext cx="1080120" cy="215444"/>
          </a:xfrm>
          <a:prstGeom prst="rect">
            <a:avLst/>
          </a:prstGeom>
        </p:spPr>
        <p:txBody>
          <a:bodyPr wrap="square">
            <a:spAutoFit/>
          </a:bodyPr>
          <a:lstStyle/>
          <a:p>
            <a:pPr lvl="0" algn="ctr">
              <a:spcBef>
                <a:spcPts val="600"/>
              </a:spcBef>
              <a:buClr>
                <a:srgbClr val="FFFFFF"/>
              </a:buClr>
              <a:buSzPct val="100000"/>
            </a:pPr>
            <a:r>
              <a:rPr lang="pl-PL" sz="800" dirty="0">
                <a:solidFill>
                  <a:srgbClr val="FFFFFF"/>
                </a:solidFill>
                <a:latin typeface="Cousine"/>
                <a:cs typeface="Cousine"/>
                <a:sym typeface="Cousine"/>
              </a:rPr>
              <a:t>Bus Level</a:t>
            </a:r>
          </a:p>
        </p:txBody>
      </p:sp>
      <p:sp>
        <p:nvSpPr>
          <p:cNvPr id="29" name="TextBox 28">
            <a:extLst>
              <a:ext uri="{FF2B5EF4-FFF2-40B4-BE49-F238E27FC236}">
                <a16:creationId xmlns:a16="http://schemas.microsoft.com/office/drawing/2014/main" id="{60AF528A-B542-A2A1-0D14-53B8497F84DB}"/>
              </a:ext>
            </a:extLst>
          </p:cNvPr>
          <p:cNvSpPr txBox="1"/>
          <p:nvPr/>
        </p:nvSpPr>
        <p:spPr>
          <a:xfrm>
            <a:off x="1657244" y="4323141"/>
            <a:ext cx="4572000" cy="307777"/>
          </a:xfrm>
          <a:prstGeom prst="rect">
            <a:avLst/>
          </a:prstGeom>
          <a:noFill/>
        </p:spPr>
        <p:txBody>
          <a:bodyPr wrap="square">
            <a:spAutoFit/>
          </a:bodyPr>
          <a:lstStyle/>
          <a:p>
            <a:r>
              <a:rPr lang="pl-PL" dirty="0"/>
              <a:t> </a:t>
            </a:r>
          </a:p>
        </p:txBody>
      </p:sp>
      <p:pic>
        <p:nvPicPr>
          <p:cNvPr id="1034" name="Picture 10">
            <a:extLst>
              <a:ext uri="{FF2B5EF4-FFF2-40B4-BE49-F238E27FC236}">
                <a16:creationId xmlns:a16="http://schemas.microsoft.com/office/drawing/2014/main" id="{39948987-3D1C-DDF3-9066-00742E5067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9192" y="3087985"/>
            <a:ext cx="3444515" cy="17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389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3"/>
          <p:cNvGrpSpPr/>
          <p:nvPr/>
        </p:nvGrpSpPr>
        <p:grpSpPr>
          <a:xfrm>
            <a:off x="2987824" y="2211710"/>
            <a:ext cx="6408712" cy="2099903"/>
            <a:chOff x="5708850" y="3417450"/>
            <a:chExt cx="2931161" cy="2815646"/>
          </a:xfrm>
        </p:grpSpPr>
        <p:sp>
          <p:nvSpPr>
            <p:cNvPr id="80" name="Google Shape;80;p13"/>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82"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83" name="Google Shape;83;p13"/>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85"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86" name="Google Shape;86;p13"/>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87" name="Google Shape;87;p13"/>
          <p:cNvSpPr txBox="1">
            <a:spLocks noGrp="1"/>
          </p:cNvSpPr>
          <p:nvPr>
            <p:ph type="ctrTitle" idx="4294967295"/>
          </p:nvPr>
        </p:nvSpPr>
        <p:spPr>
          <a:xfrm>
            <a:off x="251520" y="647541"/>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t>Hello world!</a:t>
            </a:r>
            <a:endParaRPr sz="6000" b="1" dirty="0"/>
          </a:p>
        </p:txBody>
      </p:sp>
      <p:sp>
        <p:nvSpPr>
          <p:cNvPr id="88" name="Google Shape;88;p13"/>
          <p:cNvSpPr txBox="1">
            <a:spLocks noGrp="1"/>
          </p:cNvSpPr>
          <p:nvPr>
            <p:ph type="subTitle" idx="4294967295"/>
          </p:nvPr>
        </p:nvSpPr>
        <p:spPr>
          <a:xfrm>
            <a:off x="251520" y="1423212"/>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t>I AM </a:t>
            </a:r>
            <a:r>
              <a:rPr lang="pl-PL" sz="3600" dirty="0"/>
              <a:t>SZYMON JESIONEK</a:t>
            </a:r>
            <a:endParaRPr sz="3600" dirty="0"/>
          </a:p>
        </p:txBody>
      </p:sp>
      <p:sp>
        <p:nvSpPr>
          <p:cNvPr id="91" name="Google Shape;91;p1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7" name="Google Shape;192;p24"/>
          <p:cNvGrpSpPr/>
          <p:nvPr/>
        </p:nvGrpSpPr>
        <p:grpSpPr>
          <a:xfrm>
            <a:off x="8280572" y="267494"/>
            <a:ext cx="395884" cy="347649"/>
            <a:chOff x="1021237" y="2689350"/>
            <a:chExt cx="273900" cy="273900"/>
          </a:xfrm>
        </p:grpSpPr>
        <p:sp>
          <p:nvSpPr>
            <p:cNvPr id="18" name="Google Shape;193;p24"/>
            <p:cNvSpPr/>
            <p:nvPr/>
          </p:nvSpPr>
          <p:spPr>
            <a:xfrm>
              <a:off x="1119638" y="2787750"/>
              <a:ext cx="77100" cy="77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p24"/>
            <p:cNvSpPr/>
            <p:nvPr/>
          </p:nvSpPr>
          <p:spPr>
            <a:xfrm>
              <a:off x="1054988" y="2723100"/>
              <a:ext cx="206400" cy="206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195;p24"/>
            <p:cNvCxnSpPr/>
            <p:nvPr/>
          </p:nvCxnSpPr>
          <p:spPr>
            <a:xfrm>
              <a:off x="1021238" y="2689350"/>
              <a:ext cx="273900" cy="273900"/>
            </a:xfrm>
            <a:prstGeom prst="straightConnector1">
              <a:avLst/>
            </a:prstGeom>
            <a:noFill/>
            <a:ln w="9525" cap="flat" cmpd="sng">
              <a:solidFill>
                <a:srgbClr val="FFFFFF"/>
              </a:solidFill>
              <a:prstDash val="solid"/>
              <a:round/>
              <a:headEnd type="none" w="med" len="med"/>
              <a:tailEnd type="none" w="med" len="med"/>
            </a:ln>
          </p:spPr>
        </p:cxnSp>
        <p:cxnSp>
          <p:nvCxnSpPr>
            <p:cNvPr id="21" name="Google Shape;196;p24"/>
            <p:cNvCxnSpPr/>
            <p:nvPr/>
          </p:nvCxnSpPr>
          <p:spPr>
            <a:xfrm flipH="1">
              <a:off x="1021237" y="2689350"/>
              <a:ext cx="273900" cy="273900"/>
            </a:xfrm>
            <a:prstGeom prst="straightConnector1">
              <a:avLst/>
            </a:prstGeom>
            <a:noFill/>
            <a:ln w="9525" cap="flat" cmpd="sng">
              <a:solidFill>
                <a:srgbClr val="FFFFFF"/>
              </a:solidFill>
              <a:prstDash val="solid"/>
              <a:round/>
              <a:headEnd type="none" w="med" len="med"/>
              <a:tailEnd type="none" w="med" len="med"/>
            </a:ln>
          </p:spPr>
        </p:cxnSp>
      </p:grpSp>
      <p:pic>
        <p:nvPicPr>
          <p:cNvPr id="3076" name="Picture 4" descr="D:\Vehicle vs IT security\Poland_-_shap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1359" y="332321"/>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72;p12"/>
          <p:cNvSpPr txBox="1"/>
          <p:nvPr/>
        </p:nvSpPr>
        <p:spPr>
          <a:xfrm>
            <a:off x="272455" y="2562922"/>
            <a:ext cx="3941700" cy="1655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pl-PL" sz="1600" b="1" dirty="0" err="1">
                <a:solidFill>
                  <a:srgbClr val="FFFFFF"/>
                </a:solidFill>
                <a:latin typeface="Cousine"/>
                <a:ea typeface="Cousine"/>
                <a:cs typeface="Cousine"/>
                <a:sym typeface="Cousine"/>
              </a:rPr>
              <a:t>Amateur</a:t>
            </a:r>
            <a:r>
              <a:rPr lang="pl-PL" sz="1800" b="1" dirty="0">
                <a:solidFill>
                  <a:srgbClr val="FFFFFF"/>
                </a:solidFill>
                <a:latin typeface="Cousine"/>
                <a:ea typeface="Cousine"/>
                <a:cs typeface="Cousine"/>
                <a:sym typeface="Cousine"/>
              </a:rPr>
              <a:t>*</a:t>
            </a:r>
            <a:r>
              <a:rPr lang="pl-PL" sz="1600" b="1" dirty="0">
                <a:solidFill>
                  <a:srgbClr val="FFFFFF"/>
                </a:solidFill>
                <a:latin typeface="Cousine"/>
                <a:ea typeface="Cousine"/>
                <a:cs typeface="Cousine"/>
                <a:sym typeface="Cousine"/>
              </a:rPr>
              <a:t> of </a:t>
            </a:r>
            <a:r>
              <a:rPr lang="pl-PL" sz="1600" b="1" dirty="0" err="1">
                <a:solidFill>
                  <a:srgbClr val="FFFFFF"/>
                </a:solidFill>
                <a:latin typeface="Cousine"/>
                <a:ea typeface="Cousine"/>
                <a:cs typeface="Cousine"/>
                <a:sym typeface="Cousine"/>
              </a:rPr>
              <a:t>Cybersecurity</a:t>
            </a:r>
            <a:endParaRPr sz="1600" dirty="0">
              <a:solidFill>
                <a:srgbClr val="FFFFFF"/>
              </a:solidFill>
              <a:latin typeface="Cousine"/>
              <a:ea typeface="Cousine"/>
              <a:cs typeface="Cousine"/>
              <a:sym typeface="Cousine"/>
            </a:endParaRPr>
          </a:p>
        </p:txBody>
      </p:sp>
      <p:sp>
        <p:nvSpPr>
          <p:cNvPr id="25" name="Google Shape;73;p12"/>
          <p:cNvSpPr txBox="1"/>
          <p:nvPr/>
        </p:nvSpPr>
        <p:spPr>
          <a:xfrm>
            <a:off x="539552" y="4412046"/>
            <a:ext cx="8229600" cy="619800"/>
          </a:xfrm>
          <a:prstGeom prst="rect">
            <a:avLst/>
          </a:prstGeom>
          <a:noFill/>
          <a:ln>
            <a:noFill/>
          </a:ln>
        </p:spPr>
        <p:txBody>
          <a:bodyPr spcFirstLastPara="1" wrap="square" lIns="91425" tIns="91425" rIns="91425" bIns="91425" anchor="t" anchorCtr="0">
            <a:noAutofit/>
          </a:bodyPr>
          <a:lstStyle/>
          <a:p>
            <a:pPr lvl="0">
              <a:spcBef>
                <a:spcPts val="1000"/>
              </a:spcBef>
            </a:pPr>
            <a:r>
              <a:rPr lang="pl-PL" sz="900" b="1" dirty="0">
                <a:solidFill>
                  <a:srgbClr val="FFFFFF"/>
                </a:solidFill>
                <a:latin typeface="Cousine"/>
                <a:ea typeface="Cousine"/>
                <a:cs typeface="Cousine"/>
                <a:sym typeface="Cousine"/>
              </a:rPr>
              <a:t>*</a:t>
            </a:r>
            <a:r>
              <a:rPr lang="pl-PL" sz="700" b="1" dirty="0">
                <a:solidFill>
                  <a:srgbClr val="FFFFFF"/>
                </a:solidFill>
                <a:latin typeface="Cousine"/>
                <a:ea typeface="Cousine"/>
                <a:cs typeface="Cousine"/>
                <a:sym typeface="Cousine"/>
              </a:rPr>
              <a:t> </a:t>
            </a:r>
            <a:r>
              <a:rPr lang="en-US" sz="700" b="1" dirty="0">
                <a:solidFill>
                  <a:srgbClr val="FFFFFF"/>
                </a:solidFill>
                <a:latin typeface="Cousine"/>
                <a:ea typeface="Cousine"/>
                <a:cs typeface="Cousine"/>
                <a:sym typeface="Cousine"/>
              </a:rPr>
              <a:t>from French amateur "one who loves, lover"</a:t>
            </a:r>
            <a:endParaRPr sz="700" dirty="0">
              <a:solidFill>
                <a:srgbClr val="FFFFFF"/>
              </a:solidFill>
              <a:latin typeface="Cousine"/>
              <a:ea typeface="Cousine"/>
              <a:cs typeface="Cousine"/>
              <a:sym typeface="Cousine"/>
            </a:endParaRPr>
          </a:p>
        </p:txBody>
      </p:sp>
      <p:pic>
        <p:nvPicPr>
          <p:cNvPr id="3078" name="Picture 6" descr="D:\Vehicle vs IT security\52478573_2235351179856104_9061529392739516416_n.jpg"/>
          <p:cNvPicPr>
            <a:picLocks noChangeAspect="1" noChangeArrowheads="1"/>
          </p:cNvPicPr>
          <p:nvPr/>
        </p:nvPicPr>
        <p:blipFill rotWithShape="1">
          <a:blip r:embed="rId4">
            <a:extLst>
              <a:ext uri="{28A0092B-C50C-407E-A947-70E740481C1C}">
                <a14:useLocalDpi xmlns:a14="http://schemas.microsoft.com/office/drawing/2010/main" val="0"/>
              </a:ext>
            </a:extLst>
          </a:blip>
          <a:srcRect t="25882" r="2405" b="34009"/>
          <a:stretch/>
        </p:blipFill>
        <p:spPr bwMode="auto">
          <a:xfrm>
            <a:off x="3882257" y="2667075"/>
            <a:ext cx="4940437" cy="16107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numeru slajdu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13" name="Google Shape;103;p15"/>
          <p:cNvSpPr txBox="1">
            <a:spLocks noGrp="1"/>
          </p:cNvSpPr>
          <p:nvPr>
            <p:ph type="body" idx="1"/>
          </p:nvPr>
        </p:nvSpPr>
        <p:spPr>
          <a:xfrm>
            <a:off x="971600" y="1315475"/>
            <a:ext cx="7478880" cy="1190600"/>
          </a:xfrm>
          <a:prstGeom prst="rect">
            <a:avLst/>
          </a:prstGeom>
        </p:spPr>
        <p:txBody>
          <a:bodyPr spcFirstLastPara="1" wrap="square" lIns="91425" tIns="91425" rIns="91425" bIns="91425" anchor="t" anchorCtr="0">
            <a:noAutofit/>
          </a:bodyPr>
          <a:lstStyle/>
          <a:p>
            <a:pPr marL="0" lvl="0" indent="0" algn="ctr">
              <a:buNone/>
            </a:pPr>
            <a:r>
              <a:rPr lang="pl-PL" i="1" dirty="0"/>
              <a:t>„</a:t>
            </a:r>
            <a:r>
              <a:rPr lang="en-US" i="1" dirty="0"/>
              <a:t>During a night attack, you may have the enemy follow you</a:t>
            </a:r>
            <a:r>
              <a:rPr lang="pl-PL" i="1" dirty="0"/>
              <a:t> </a:t>
            </a:r>
            <a:r>
              <a:rPr lang="en-US" i="1" dirty="0"/>
              <a:t>and get into the ranks of your allies. To prevent this, have </a:t>
            </a:r>
            <a:r>
              <a:rPr lang="en-US" i="1" dirty="0" err="1"/>
              <a:t>aprearranged</a:t>
            </a:r>
            <a:r>
              <a:rPr lang="en-US" i="1" dirty="0"/>
              <a:t> policy—a way to identify your allies</a:t>
            </a:r>
            <a:r>
              <a:rPr lang="pl-PL" i="1" dirty="0"/>
              <a:t>”</a:t>
            </a:r>
            <a:endParaRPr lang="en-US" i="1" dirty="0"/>
          </a:p>
          <a:p>
            <a:pPr marL="0" lvl="0" indent="0" algn="ctr" rtl="0">
              <a:spcBef>
                <a:spcPts val="600"/>
              </a:spcBef>
              <a:spcAft>
                <a:spcPts val="0"/>
              </a:spcAft>
              <a:buNone/>
            </a:pPr>
            <a:r>
              <a:rPr lang="en" dirty="0"/>
              <a:t>.</a:t>
            </a:r>
            <a:endParaRPr dirty="0"/>
          </a:p>
        </p:txBody>
      </p:sp>
      <p:pic>
        <p:nvPicPr>
          <p:cNvPr id="7" name="Picture 4" descr="D:\Vehicle vs IT security\padlo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293" y="154208"/>
            <a:ext cx="1265414" cy="126541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D:\Vehicle vs IT security\castle-padlock-metal-stainless-previe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547745"/>
            <a:ext cx="3672408" cy="2441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307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32A4-DB90-DF76-DBF4-6EC6B2D9EDAD}"/>
              </a:ext>
            </a:extLst>
          </p:cNvPr>
          <p:cNvSpPr>
            <a:spLocks noGrp="1"/>
          </p:cNvSpPr>
          <p:nvPr>
            <p:ph type="title"/>
          </p:nvPr>
        </p:nvSpPr>
        <p:spPr/>
        <p:txBody>
          <a:bodyPr/>
          <a:lstStyle/>
          <a:p>
            <a:r>
              <a:rPr lang="pl-PL" dirty="0"/>
              <a:t>Login Password </a:t>
            </a:r>
          </a:p>
        </p:txBody>
      </p:sp>
      <p:sp>
        <p:nvSpPr>
          <p:cNvPr id="6" name="Slide Number Placeholder 5">
            <a:extLst>
              <a:ext uri="{FF2B5EF4-FFF2-40B4-BE49-F238E27FC236}">
                <a16:creationId xmlns:a16="http://schemas.microsoft.com/office/drawing/2014/main" id="{B7DADFEA-2CD7-F892-882F-A34005BA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122" name="Picture 2" descr="Best Apple CarPlay Head Unit Car Stereos for 2022 - CNET">
            <a:extLst>
              <a:ext uri="{FF2B5EF4-FFF2-40B4-BE49-F238E27FC236}">
                <a16:creationId xmlns:a16="http://schemas.microsoft.com/office/drawing/2014/main" id="{AF81D914-1A2B-E241-76CC-39584EBEF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91630"/>
            <a:ext cx="4992555" cy="28083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745DD5DF-B946-BCEA-6752-BB2C1633548D}"/>
              </a:ext>
            </a:extLst>
          </p:cNvPr>
          <p:cNvPicPr>
            <a:picLocks noChangeAspect="1"/>
          </p:cNvPicPr>
          <p:nvPr/>
        </p:nvPicPr>
        <p:blipFill>
          <a:blip r:embed="rId3"/>
          <a:stretch>
            <a:fillRect/>
          </a:stretch>
        </p:blipFill>
        <p:spPr>
          <a:xfrm>
            <a:off x="2987824" y="1851670"/>
            <a:ext cx="2265107" cy="1060231"/>
          </a:xfrm>
          <a:prstGeom prst="rect">
            <a:avLst/>
          </a:prstGeom>
        </p:spPr>
      </p:pic>
    </p:spTree>
    <p:extLst>
      <p:ext uri="{BB962C8B-B14F-4D97-AF65-F5344CB8AC3E}">
        <p14:creationId xmlns:p14="http://schemas.microsoft.com/office/powerpoint/2010/main" val="3809278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379E85-244B-9CF5-ECF8-1BC76D733C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8" name="TextBox 7">
            <a:extLst>
              <a:ext uri="{FF2B5EF4-FFF2-40B4-BE49-F238E27FC236}">
                <a16:creationId xmlns:a16="http://schemas.microsoft.com/office/drawing/2014/main" id="{D13C3074-1E61-5BAB-0763-BD698AF2F95C}"/>
              </a:ext>
            </a:extLst>
          </p:cNvPr>
          <p:cNvSpPr txBox="1"/>
          <p:nvPr/>
        </p:nvSpPr>
        <p:spPr>
          <a:xfrm>
            <a:off x="392523" y="1402457"/>
            <a:ext cx="4572000" cy="307777"/>
          </a:xfrm>
          <a:prstGeom prst="rect">
            <a:avLst/>
          </a:prstGeom>
          <a:noFill/>
        </p:spPr>
        <p:txBody>
          <a:bodyPr wrap="square">
            <a:spAutoFit/>
          </a:bodyPr>
          <a:lstStyle/>
          <a:p>
            <a:r>
              <a:rPr lang="pl-PL" b="1" i="0" dirty="0">
                <a:solidFill>
                  <a:schemeClr val="bg1">
                    <a:lumMod val="95000"/>
                  </a:schemeClr>
                </a:solidFill>
                <a:effectLst/>
                <a:latin typeface="Cousine" panose="020B0604020202020204" charset="0"/>
                <a:cs typeface="Cousine" panose="020B0604020202020204" charset="0"/>
              </a:rPr>
              <a:t>Password-based authentication</a:t>
            </a:r>
            <a:endParaRPr lang="pl-PL" dirty="0">
              <a:solidFill>
                <a:schemeClr val="bg1">
                  <a:lumMod val="95000"/>
                </a:schemeClr>
              </a:solidFill>
              <a:latin typeface="Cousine" panose="020B0604020202020204" charset="0"/>
              <a:cs typeface="Cousine" panose="020B0604020202020204" charset="0"/>
            </a:endParaRPr>
          </a:p>
        </p:txBody>
      </p:sp>
      <p:sp>
        <p:nvSpPr>
          <p:cNvPr id="10" name="TextBox 9">
            <a:extLst>
              <a:ext uri="{FF2B5EF4-FFF2-40B4-BE49-F238E27FC236}">
                <a16:creationId xmlns:a16="http://schemas.microsoft.com/office/drawing/2014/main" id="{CC4BA2E8-A2FA-8118-6D7B-5600A32950F8}"/>
              </a:ext>
            </a:extLst>
          </p:cNvPr>
          <p:cNvSpPr txBox="1"/>
          <p:nvPr/>
        </p:nvSpPr>
        <p:spPr>
          <a:xfrm>
            <a:off x="392523" y="2214260"/>
            <a:ext cx="4572000" cy="307777"/>
          </a:xfrm>
          <a:prstGeom prst="rect">
            <a:avLst/>
          </a:prstGeom>
          <a:noFill/>
        </p:spPr>
        <p:txBody>
          <a:bodyPr wrap="square">
            <a:spAutoFit/>
          </a:bodyPr>
          <a:lstStyle/>
          <a:p>
            <a:r>
              <a:rPr lang="pl-PL" b="1" i="0" dirty="0">
                <a:solidFill>
                  <a:schemeClr val="bg1">
                    <a:lumMod val="95000"/>
                  </a:schemeClr>
                </a:solidFill>
                <a:effectLst/>
                <a:latin typeface="Cousine" panose="020B0604020202020204" charset="0"/>
                <a:cs typeface="Cousine" panose="020B0604020202020204" charset="0"/>
              </a:rPr>
              <a:t>Multi-factor authentication</a:t>
            </a:r>
            <a:endParaRPr lang="pl-PL" dirty="0">
              <a:solidFill>
                <a:schemeClr val="bg1">
                  <a:lumMod val="95000"/>
                </a:schemeClr>
              </a:solidFill>
              <a:latin typeface="Cousine" panose="020B0604020202020204" charset="0"/>
              <a:cs typeface="Cousine" panose="020B0604020202020204" charset="0"/>
            </a:endParaRPr>
          </a:p>
        </p:txBody>
      </p:sp>
      <p:sp>
        <p:nvSpPr>
          <p:cNvPr id="12" name="TextBox 11">
            <a:extLst>
              <a:ext uri="{FF2B5EF4-FFF2-40B4-BE49-F238E27FC236}">
                <a16:creationId xmlns:a16="http://schemas.microsoft.com/office/drawing/2014/main" id="{B08E414A-7FD8-B3D5-8F20-FB90D9F09ED5}"/>
              </a:ext>
            </a:extLst>
          </p:cNvPr>
          <p:cNvSpPr txBox="1"/>
          <p:nvPr/>
        </p:nvSpPr>
        <p:spPr>
          <a:xfrm>
            <a:off x="392523" y="3026063"/>
            <a:ext cx="4572000" cy="307777"/>
          </a:xfrm>
          <a:prstGeom prst="rect">
            <a:avLst/>
          </a:prstGeom>
          <a:noFill/>
        </p:spPr>
        <p:txBody>
          <a:bodyPr wrap="square">
            <a:spAutoFit/>
          </a:bodyPr>
          <a:lstStyle/>
          <a:p>
            <a:r>
              <a:rPr lang="pl-PL" b="1" i="0" dirty="0">
                <a:solidFill>
                  <a:schemeClr val="bg1">
                    <a:lumMod val="95000"/>
                  </a:schemeClr>
                </a:solidFill>
                <a:effectLst/>
                <a:latin typeface="Cousine" panose="020B0604020202020204" charset="0"/>
                <a:cs typeface="Cousine" panose="020B0604020202020204" charset="0"/>
              </a:rPr>
              <a:t>Certificate-based authentication</a:t>
            </a:r>
            <a:endParaRPr lang="pl-PL" dirty="0">
              <a:solidFill>
                <a:schemeClr val="bg1">
                  <a:lumMod val="95000"/>
                </a:schemeClr>
              </a:solidFill>
              <a:latin typeface="Cousine" panose="020B0604020202020204" charset="0"/>
              <a:cs typeface="Cousine" panose="020B0604020202020204" charset="0"/>
            </a:endParaRPr>
          </a:p>
        </p:txBody>
      </p:sp>
      <p:sp>
        <p:nvSpPr>
          <p:cNvPr id="14" name="TextBox 13">
            <a:extLst>
              <a:ext uri="{FF2B5EF4-FFF2-40B4-BE49-F238E27FC236}">
                <a16:creationId xmlns:a16="http://schemas.microsoft.com/office/drawing/2014/main" id="{E2439F12-6098-7D70-6C96-E20D66594E35}"/>
              </a:ext>
            </a:extLst>
          </p:cNvPr>
          <p:cNvSpPr txBox="1"/>
          <p:nvPr/>
        </p:nvSpPr>
        <p:spPr>
          <a:xfrm>
            <a:off x="392523" y="3837866"/>
            <a:ext cx="4572000" cy="307777"/>
          </a:xfrm>
          <a:prstGeom prst="rect">
            <a:avLst/>
          </a:prstGeom>
          <a:noFill/>
        </p:spPr>
        <p:txBody>
          <a:bodyPr wrap="square">
            <a:spAutoFit/>
          </a:bodyPr>
          <a:lstStyle/>
          <a:p>
            <a:r>
              <a:rPr lang="pl-PL" b="1" i="0" dirty="0">
                <a:solidFill>
                  <a:schemeClr val="bg1">
                    <a:lumMod val="95000"/>
                  </a:schemeClr>
                </a:solidFill>
                <a:effectLst/>
                <a:latin typeface="Cousine" panose="020B0604020202020204" charset="0"/>
                <a:cs typeface="Cousine" panose="020B0604020202020204" charset="0"/>
              </a:rPr>
              <a:t>Biometric authentication</a:t>
            </a:r>
            <a:endParaRPr lang="pl-PL" dirty="0">
              <a:solidFill>
                <a:schemeClr val="bg1">
                  <a:lumMod val="95000"/>
                </a:schemeClr>
              </a:solidFill>
              <a:latin typeface="Cousine" panose="020B0604020202020204" charset="0"/>
              <a:cs typeface="Cousine" panose="020B0604020202020204" charset="0"/>
            </a:endParaRPr>
          </a:p>
        </p:txBody>
      </p:sp>
      <p:sp>
        <p:nvSpPr>
          <p:cNvPr id="16" name="TextBox 15">
            <a:extLst>
              <a:ext uri="{FF2B5EF4-FFF2-40B4-BE49-F238E27FC236}">
                <a16:creationId xmlns:a16="http://schemas.microsoft.com/office/drawing/2014/main" id="{41FE7617-F0E6-AEFE-A979-85234B0BEC37}"/>
              </a:ext>
            </a:extLst>
          </p:cNvPr>
          <p:cNvSpPr txBox="1"/>
          <p:nvPr/>
        </p:nvSpPr>
        <p:spPr>
          <a:xfrm>
            <a:off x="392523" y="4649668"/>
            <a:ext cx="4572000" cy="307777"/>
          </a:xfrm>
          <a:prstGeom prst="rect">
            <a:avLst/>
          </a:prstGeom>
          <a:noFill/>
        </p:spPr>
        <p:txBody>
          <a:bodyPr wrap="square">
            <a:spAutoFit/>
          </a:bodyPr>
          <a:lstStyle/>
          <a:p>
            <a:pPr algn="l"/>
            <a:r>
              <a:rPr lang="pl-PL" b="1" i="0" dirty="0">
                <a:solidFill>
                  <a:schemeClr val="bg1">
                    <a:lumMod val="95000"/>
                  </a:schemeClr>
                </a:solidFill>
                <a:effectLst/>
                <a:latin typeface="Cousine" panose="020B0604020202020204" charset="0"/>
                <a:cs typeface="Cousine" panose="020B0604020202020204" charset="0"/>
              </a:rPr>
              <a:t>Token-based authentication</a:t>
            </a:r>
            <a:endParaRPr lang="pl-PL" dirty="0">
              <a:solidFill>
                <a:schemeClr val="bg1">
                  <a:lumMod val="95000"/>
                </a:schemeClr>
              </a:solidFill>
              <a:latin typeface="Cousine" panose="020B0604020202020204" charset="0"/>
              <a:cs typeface="Cousine" panose="020B0604020202020204" charset="0"/>
            </a:endParaRPr>
          </a:p>
        </p:txBody>
      </p:sp>
      <p:sp>
        <p:nvSpPr>
          <p:cNvPr id="19" name="Title 18">
            <a:extLst>
              <a:ext uri="{FF2B5EF4-FFF2-40B4-BE49-F238E27FC236}">
                <a16:creationId xmlns:a16="http://schemas.microsoft.com/office/drawing/2014/main" id="{1D872D42-A939-F4F7-29A0-540445C1DAB2}"/>
              </a:ext>
            </a:extLst>
          </p:cNvPr>
          <p:cNvSpPr>
            <a:spLocks noGrp="1"/>
          </p:cNvSpPr>
          <p:nvPr>
            <p:ph type="title"/>
          </p:nvPr>
        </p:nvSpPr>
        <p:spPr/>
        <p:txBody>
          <a:bodyPr/>
          <a:lstStyle/>
          <a:p>
            <a:r>
              <a:rPr lang="pl-PL" dirty="0"/>
              <a:t>Common Authentication Types</a:t>
            </a:r>
            <a:br>
              <a:rPr lang="pl-PL" dirty="0"/>
            </a:br>
            <a:br>
              <a:rPr lang="pl-PL" dirty="0"/>
            </a:br>
            <a:endParaRPr lang="pl-PL" dirty="0"/>
          </a:p>
        </p:txBody>
      </p:sp>
      <p:pic>
        <p:nvPicPr>
          <p:cNvPr id="21" name="Picture 20" descr="Shape&#10;&#10;Description automatically generated with low confidence">
            <a:extLst>
              <a:ext uri="{FF2B5EF4-FFF2-40B4-BE49-F238E27FC236}">
                <a16:creationId xmlns:a16="http://schemas.microsoft.com/office/drawing/2014/main" id="{3A176CC0-7AE4-883F-6BC4-03C860E4C4E7}"/>
              </a:ext>
            </a:extLst>
          </p:cNvPr>
          <p:cNvPicPr>
            <a:picLocks noChangeAspect="1"/>
          </p:cNvPicPr>
          <p:nvPr/>
        </p:nvPicPr>
        <p:blipFill>
          <a:blip r:embed="rId2"/>
          <a:stretch>
            <a:fillRect/>
          </a:stretch>
        </p:blipFill>
        <p:spPr>
          <a:xfrm>
            <a:off x="3951569" y="1240166"/>
            <a:ext cx="572497" cy="572497"/>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3A9EBE04-B6F0-C636-84FD-2C71EA642B1B}"/>
              </a:ext>
            </a:extLst>
          </p:cNvPr>
          <p:cNvPicPr>
            <a:picLocks noChangeAspect="1"/>
          </p:cNvPicPr>
          <p:nvPr/>
        </p:nvPicPr>
        <p:blipFill>
          <a:blip r:embed="rId3"/>
          <a:stretch>
            <a:fillRect/>
          </a:stretch>
        </p:blipFill>
        <p:spPr>
          <a:xfrm>
            <a:off x="3779912" y="2205459"/>
            <a:ext cx="307777" cy="307777"/>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7296C7D2-1714-B4C2-D53F-ED5DDE4ED2D8}"/>
              </a:ext>
            </a:extLst>
          </p:cNvPr>
          <p:cNvPicPr>
            <a:picLocks noChangeAspect="1"/>
          </p:cNvPicPr>
          <p:nvPr/>
        </p:nvPicPr>
        <p:blipFill>
          <a:blip r:embed="rId4"/>
          <a:stretch>
            <a:fillRect/>
          </a:stretch>
        </p:blipFill>
        <p:spPr>
          <a:xfrm>
            <a:off x="4135321" y="2172201"/>
            <a:ext cx="307777" cy="30777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E80DB39A-2385-7815-AB5D-5D14FFC5032E}"/>
              </a:ext>
            </a:extLst>
          </p:cNvPr>
          <p:cNvPicPr>
            <a:picLocks noChangeAspect="1"/>
          </p:cNvPicPr>
          <p:nvPr/>
        </p:nvPicPr>
        <p:blipFill>
          <a:blip r:embed="rId5"/>
          <a:stretch>
            <a:fillRect/>
          </a:stretch>
        </p:blipFill>
        <p:spPr>
          <a:xfrm>
            <a:off x="4467022" y="2172201"/>
            <a:ext cx="368278" cy="368278"/>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B5464C00-9F60-0603-EAEF-AD16988DBF7C}"/>
              </a:ext>
            </a:extLst>
          </p:cNvPr>
          <p:cNvPicPr>
            <a:picLocks noChangeAspect="1"/>
          </p:cNvPicPr>
          <p:nvPr/>
        </p:nvPicPr>
        <p:blipFill>
          <a:blip r:embed="rId6"/>
          <a:stretch>
            <a:fillRect/>
          </a:stretch>
        </p:blipFill>
        <p:spPr>
          <a:xfrm>
            <a:off x="4859224" y="2148432"/>
            <a:ext cx="375932" cy="37593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7B40DE37-C9F7-A3E1-E19E-DE750E81E6D9}"/>
              </a:ext>
            </a:extLst>
          </p:cNvPr>
          <p:cNvPicPr>
            <a:picLocks noChangeAspect="1"/>
          </p:cNvPicPr>
          <p:nvPr/>
        </p:nvPicPr>
        <p:blipFill>
          <a:blip r:embed="rId7"/>
          <a:stretch>
            <a:fillRect/>
          </a:stretch>
        </p:blipFill>
        <p:spPr>
          <a:xfrm>
            <a:off x="4226604" y="2881575"/>
            <a:ext cx="561420" cy="561420"/>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0D279A46-2E34-FAAE-5B5B-6898AB2D3BD3}"/>
              </a:ext>
            </a:extLst>
          </p:cNvPr>
          <p:cNvPicPr>
            <a:picLocks noChangeAspect="1"/>
          </p:cNvPicPr>
          <p:nvPr/>
        </p:nvPicPr>
        <p:blipFill>
          <a:blip r:embed="rId8"/>
          <a:stretch>
            <a:fillRect/>
          </a:stretch>
        </p:blipFill>
        <p:spPr>
          <a:xfrm>
            <a:off x="3893809" y="3565042"/>
            <a:ext cx="750199" cy="750199"/>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B44F19BC-7FD2-078C-AF1C-1F2AB08273EC}"/>
              </a:ext>
            </a:extLst>
          </p:cNvPr>
          <p:cNvPicPr>
            <a:picLocks noChangeAspect="1"/>
          </p:cNvPicPr>
          <p:nvPr/>
        </p:nvPicPr>
        <p:blipFill>
          <a:blip r:embed="rId9"/>
          <a:stretch>
            <a:fillRect/>
          </a:stretch>
        </p:blipFill>
        <p:spPr>
          <a:xfrm flipH="1">
            <a:off x="3526945" y="4418467"/>
            <a:ext cx="592023" cy="592023"/>
          </a:xfrm>
          <a:prstGeom prst="rect">
            <a:avLst/>
          </a:prstGeom>
        </p:spPr>
      </p:pic>
    </p:spTree>
    <p:extLst>
      <p:ext uri="{BB962C8B-B14F-4D97-AF65-F5344CB8AC3E}">
        <p14:creationId xmlns:p14="http://schemas.microsoft.com/office/powerpoint/2010/main" val="2244656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FAA0-9E59-05BC-B451-922DAAE2D5E0}"/>
              </a:ext>
            </a:extLst>
          </p:cNvPr>
          <p:cNvSpPr>
            <a:spLocks noGrp="1"/>
          </p:cNvSpPr>
          <p:nvPr>
            <p:ph type="title"/>
          </p:nvPr>
        </p:nvSpPr>
        <p:spPr/>
        <p:txBody>
          <a:bodyPr/>
          <a:lstStyle/>
          <a:p>
            <a:r>
              <a:rPr lang="pl-PL" dirty="0"/>
              <a:t>Evolution of authentication methods to ECU </a:t>
            </a:r>
          </a:p>
        </p:txBody>
      </p:sp>
      <p:sp>
        <p:nvSpPr>
          <p:cNvPr id="6" name="Slide Number Placeholder 5">
            <a:extLst>
              <a:ext uri="{FF2B5EF4-FFF2-40B4-BE49-F238E27FC236}">
                <a16:creationId xmlns:a16="http://schemas.microsoft.com/office/drawing/2014/main" id="{A095F23C-54DF-B715-5413-C5F57DCC90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12" name="Picture 11" descr="Shape&#10;&#10;Description automatically generated with low confidence">
            <a:extLst>
              <a:ext uri="{FF2B5EF4-FFF2-40B4-BE49-F238E27FC236}">
                <a16:creationId xmlns:a16="http://schemas.microsoft.com/office/drawing/2014/main" id="{5EE62662-58CE-2EE9-D327-9A19CEF0BC4C}"/>
              </a:ext>
            </a:extLst>
          </p:cNvPr>
          <p:cNvPicPr>
            <a:picLocks noChangeAspect="1"/>
          </p:cNvPicPr>
          <p:nvPr/>
        </p:nvPicPr>
        <p:blipFill>
          <a:blip r:embed="rId2"/>
          <a:stretch>
            <a:fillRect/>
          </a:stretch>
        </p:blipFill>
        <p:spPr>
          <a:xfrm>
            <a:off x="919884" y="2331973"/>
            <a:ext cx="829217" cy="163252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DA7D1315-AC2E-492C-FC84-3097B723754F}"/>
              </a:ext>
            </a:extLst>
          </p:cNvPr>
          <p:cNvPicPr>
            <a:picLocks noChangeAspect="1"/>
          </p:cNvPicPr>
          <p:nvPr/>
        </p:nvPicPr>
        <p:blipFill>
          <a:blip r:embed="rId3"/>
          <a:stretch>
            <a:fillRect/>
          </a:stretch>
        </p:blipFill>
        <p:spPr>
          <a:xfrm>
            <a:off x="3340401" y="1150416"/>
            <a:ext cx="1303607" cy="284266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33DBF627-B773-D755-A21D-22D6EF99B415}"/>
              </a:ext>
            </a:extLst>
          </p:cNvPr>
          <p:cNvPicPr>
            <a:picLocks noChangeAspect="1"/>
          </p:cNvPicPr>
          <p:nvPr/>
        </p:nvPicPr>
        <p:blipFill>
          <a:blip r:embed="rId4"/>
          <a:stretch>
            <a:fillRect/>
          </a:stretch>
        </p:blipFill>
        <p:spPr>
          <a:xfrm>
            <a:off x="6228184" y="907232"/>
            <a:ext cx="1041083" cy="3110855"/>
          </a:xfrm>
          <a:prstGeom prst="rect">
            <a:avLst/>
          </a:prstGeom>
        </p:spPr>
      </p:pic>
      <p:sp>
        <p:nvSpPr>
          <p:cNvPr id="17" name="TextBox 16">
            <a:extLst>
              <a:ext uri="{FF2B5EF4-FFF2-40B4-BE49-F238E27FC236}">
                <a16:creationId xmlns:a16="http://schemas.microsoft.com/office/drawing/2014/main" id="{351B5CD9-960A-10F9-FD3C-BD10581E58AA}"/>
              </a:ext>
            </a:extLst>
          </p:cNvPr>
          <p:cNvSpPr txBox="1"/>
          <p:nvPr/>
        </p:nvSpPr>
        <p:spPr>
          <a:xfrm>
            <a:off x="326380" y="3685306"/>
            <a:ext cx="2016224" cy="276999"/>
          </a:xfrm>
          <a:prstGeom prst="rect">
            <a:avLst/>
          </a:prstGeom>
          <a:noFill/>
        </p:spPr>
        <p:txBody>
          <a:bodyPr wrap="square">
            <a:spAutoFit/>
          </a:bodyPr>
          <a:lstStyle/>
          <a:p>
            <a:r>
              <a:rPr lang="pl-PL" sz="1200" b="1" i="0" dirty="0">
                <a:solidFill>
                  <a:schemeClr val="bg1">
                    <a:lumMod val="95000"/>
                  </a:schemeClr>
                </a:solidFill>
                <a:effectLst/>
                <a:latin typeface="Cousine" panose="020B0604020202020204" charset="0"/>
                <a:cs typeface="Cousine" panose="020B0604020202020204" charset="0"/>
              </a:rPr>
              <a:t>No Authentication</a:t>
            </a:r>
            <a:endParaRPr lang="pl-PL" sz="1200" dirty="0">
              <a:solidFill>
                <a:schemeClr val="bg1">
                  <a:lumMod val="95000"/>
                </a:schemeClr>
              </a:solidFill>
              <a:latin typeface="Cousine" panose="020B0604020202020204" charset="0"/>
              <a:cs typeface="Cousine" panose="020B0604020202020204" charset="0"/>
            </a:endParaRPr>
          </a:p>
        </p:txBody>
      </p:sp>
      <p:sp>
        <p:nvSpPr>
          <p:cNvPr id="18" name="TextBox 17">
            <a:extLst>
              <a:ext uri="{FF2B5EF4-FFF2-40B4-BE49-F238E27FC236}">
                <a16:creationId xmlns:a16="http://schemas.microsoft.com/office/drawing/2014/main" id="{EB91211F-A695-A56B-C7C7-B5F0C08D72C7}"/>
              </a:ext>
            </a:extLst>
          </p:cNvPr>
          <p:cNvSpPr txBox="1"/>
          <p:nvPr/>
        </p:nvSpPr>
        <p:spPr>
          <a:xfrm>
            <a:off x="2893556" y="3685305"/>
            <a:ext cx="2182499" cy="384721"/>
          </a:xfrm>
          <a:prstGeom prst="rect">
            <a:avLst/>
          </a:prstGeom>
          <a:noFill/>
        </p:spPr>
        <p:txBody>
          <a:bodyPr wrap="square">
            <a:spAutoFit/>
          </a:bodyPr>
          <a:lstStyle/>
          <a:p>
            <a:pPr algn="ctr"/>
            <a:r>
              <a:rPr lang="pl-PL" sz="1200" b="1" i="0" dirty="0">
                <a:solidFill>
                  <a:schemeClr val="bg1">
                    <a:lumMod val="95000"/>
                  </a:schemeClr>
                </a:solidFill>
                <a:effectLst/>
                <a:latin typeface="Cousine" panose="020B0604020202020204" charset="0"/>
                <a:cs typeface="Cousine" panose="020B0604020202020204" charset="0"/>
              </a:rPr>
              <a:t>Challange-Response</a:t>
            </a:r>
            <a:br>
              <a:rPr lang="pl-PL" sz="1200" b="1" i="0" dirty="0">
                <a:solidFill>
                  <a:schemeClr val="bg1">
                    <a:lumMod val="95000"/>
                  </a:schemeClr>
                </a:solidFill>
                <a:effectLst/>
                <a:latin typeface="Cousine" panose="020B0604020202020204" charset="0"/>
                <a:cs typeface="Cousine" panose="020B0604020202020204" charset="0"/>
              </a:rPr>
            </a:br>
            <a:r>
              <a:rPr lang="pl-PL" sz="700" b="1" i="0" dirty="0">
                <a:solidFill>
                  <a:schemeClr val="bg1">
                    <a:lumMod val="95000"/>
                  </a:schemeClr>
                </a:solidFill>
                <a:effectLst/>
                <a:latin typeface="Cousine" panose="020B0604020202020204" charset="0"/>
                <a:cs typeface="Cousine" panose="020B0604020202020204" charset="0"/>
              </a:rPr>
              <a:t>0x27 Security Access</a:t>
            </a:r>
            <a:endParaRPr lang="pl-PL" sz="1200" dirty="0">
              <a:solidFill>
                <a:schemeClr val="bg1">
                  <a:lumMod val="95000"/>
                </a:schemeClr>
              </a:solidFill>
              <a:latin typeface="Cousine" panose="020B0604020202020204" charset="0"/>
              <a:cs typeface="Cousine" panose="020B0604020202020204" charset="0"/>
            </a:endParaRPr>
          </a:p>
        </p:txBody>
      </p:sp>
      <p:sp>
        <p:nvSpPr>
          <p:cNvPr id="21" name="TextBox 20">
            <a:extLst>
              <a:ext uri="{FF2B5EF4-FFF2-40B4-BE49-F238E27FC236}">
                <a16:creationId xmlns:a16="http://schemas.microsoft.com/office/drawing/2014/main" id="{3E9A4913-D776-C21E-890C-104F1303D41E}"/>
              </a:ext>
            </a:extLst>
          </p:cNvPr>
          <p:cNvSpPr txBox="1"/>
          <p:nvPr/>
        </p:nvSpPr>
        <p:spPr>
          <a:xfrm>
            <a:off x="5292080" y="3710310"/>
            <a:ext cx="3692177" cy="384721"/>
          </a:xfrm>
          <a:prstGeom prst="rect">
            <a:avLst/>
          </a:prstGeom>
          <a:noFill/>
        </p:spPr>
        <p:txBody>
          <a:bodyPr wrap="square">
            <a:spAutoFit/>
          </a:bodyPr>
          <a:lstStyle/>
          <a:p>
            <a:r>
              <a:rPr lang="pl-PL" sz="1200" b="1" i="0" dirty="0">
                <a:solidFill>
                  <a:schemeClr val="bg1">
                    <a:lumMod val="95000"/>
                  </a:schemeClr>
                </a:solidFill>
                <a:effectLst/>
                <a:latin typeface="Cousine" panose="020B0604020202020204" charset="0"/>
                <a:cs typeface="Cousine" panose="020B0604020202020204" charset="0"/>
              </a:rPr>
              <a:t>Certificate-Based Authentication</a:t>
            </a:r>
          </a:p>
          <a:p>
            <a:pPr algn="ctr"/>
            <a:r>
              <a:rPr lang="pl-PL" sz="700" dirty="0">
                <a:solidFill>
                  <a:schemeClr val="bg1">
                    <a:lumMod val="95000"/>
                  </a:schemeClr>
                </a:solidFill>
                <a:latin typeface="Cousine" panose="020B0604020202020204" charset="0"/>
                <a:cs typeface="Cousine" panose="020B0604020202020204" charset="0"/>
              </a:rPr>
              <a:t>0x29 Authenticate</a:t>
            </a:r>
          </a:p>
        </p:txBody>
      </p:sp>
    </p:spTree>
    <p:extLst>
      <p:ext uri="{BB962C8B-B14F-4D97-AF65-F5344CB8AC3E}">
        <p14:creationId xmlns:p14="http://schemas.microsoft.com/office/powerpoint/2010/main" val="2531305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3929CA-2BDB-4F80-FA90-D151151715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8" name="Picture 7" descr="Timeline&#10;&#10;Description automatically generated">
            <a:extLst>
              <a:ext uri="{FF2B5EF4-FFF2-40B4-BE49-F238E27FC236}">
                <a16:creationId xmlns:a16="http://schemas.microsoft.com/office/drawing/2014/main" id="{EC2A65B5-B53E-128B-E497-C07273D25AF2}"/>
              </a:ext>
            </a:extLst>
          </p:cNvPr>
          <p:cNvPicPr>
            <a:picLocks noChangeAspect="1"/>
          </p:cNvPicPr>
          <p:nvPr/>
        </p:nvPicPr>
        <p:blipFill>
          <a:blip r:embed="rId2"/>
          <a:stretch>
            <a:fillRect/>
          </a:stretch>
        </p:blipFill>
        <p:spPr>
          <a:xfrm>
            <a:off x="1357313" y="117340"/>
            <a:ext cx="6167016" cy="4933613"/>
          </a:xfrm>
          <a:prstGeom prst="rect">
            <a:avLst/>
          </a:prstGeom>
        </p:spPr>
      </p:pic>
    </p:spTree>
    <p:extLst>
      <p:ext uri="{BB962C8B-B14F-4D97-AF65-F5344CB8AC3E}">
        <p14:creationId xmlns:p14="http://schemas.microsoft.com/office/powerpoint/2010/main" val="2313387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DEE0A0-3971-6B8E-91C7-47F295F02D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cxnSp>
        <p:nvCxnSpPr>
          <p:cNvPr id="8" name="Straight Connector 7">
            <a:extLst>
              <a:ext uri="{FF2B5EF4-FFF2-40B4-BE49-F238E27FC236}">
                <a16:creationId xmlns:a16="http://schemas.microsoft.com/office/drawing/2014/main" id="{09AD42D1-41FE-CF5E-A29A-23ABC0638397}"/>
              </a:ext>
            </a:extLst>
          </p:cNvPr>
          <p:cNvCxnSpPr>
            <a:cxnSpLocks/>
          </p:cNvCxnSpPr>
          <p:nvPr/>
        </p:nvCxnSpPr>
        <p:spPr>
          <a:xfrm>
            <a:off x="462456" y="1317924"/>
            <a:ext cx="0" cy="331236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1AB271-C9DA-8AC4-FAB8-872FC5060592}"/>
              </a:ext>
            </a:extLst>
          </p:cNvPr>
          <p:cNvCxnSpPr>
            <a:cxnSpLocks/>
          </p:cNvCxnSpPr>
          <p:nvPr/>
        </p:nvCxnSpPr>
        <p:spPr>
          <a:xfrm>
            <a:off x="4134864" y="1317924"/>
            <a:ext cx="0" cy="331236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210DCC-DE6E-E3DB-F5EA-F8DD5314AC38}"/>
              </a:ext>
            </a:extLst>
          </p:cNvPr>
          <p:cNvCxnSpPr>
            <a:cxnSpLocks/>
          </p:cNvCxnSpPr>
          <p:nvPr/>
        </p:nvCxnSpPr>
        <p:spPr>
          <a:xfrm>
            <a:off x="534464" y="1821980"/>
            <a:ext cx="3528392"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18B314-1A99-C7FC-221B-080047DCB2A6}"/>
              </a:ext>
            </a:extLst>
          </p:cNvPr>
          <p:cNvSpPr txBox="1"/>
          <p:nvPr/>
        </p:nvSpPr>
        <p:spPr>
          <a:xfrm>
            <a:off x="1182536" y="1605956"/>
            <a:ext cx="2880320" cy="230832"/>
          </a:xfrm>
          <a:prstGeom prst="rect">
            <a:avLst/>
          </a:prstGeom>
          <a:noFill/>
        </p:spPr>
        <p:txBody>
          <a:bodyPr wrap="square">
            <a:spAutoFit/>
          </a:bodyPr>
          <a:lstStyle/>
          <a:p>
            <a:r>
              <a:rPr lang="pl-PL" sz="900" i="0" dirty="0">
                <a:solidFill>
                  <a:schemeClr val="bg1">
                    <a:lumMod val="95000"/>
                  </a:schemeClr>
                </a:solidFill>
                <a:effectLst/>
                <a:latin typeface="Cousine" panose="020B0604020202020204" charset="0"/>
                <a:cs typeface="Cousine" panose="020B0604020202020204" charset="0"/>
              </a:rPr>
              <a:t>Challange Request (27 01)</a:t>
            </a:r>
            <a:endParaRPr lang="pl-PL" sz="900" dirty="0">
              <a:solidFill>
                <a:schemeClr val="bg1">
                  <a:lumMod val="95000"/>
                </a:schemeClr>
              </a:solidFill>
              <a:latin typeface="Cousine" panose="020B0604020202020204" charset="0"/>
              <a:cs typeface="Cousine" panose="020B0604020202020204" charset="0"/>
            </a:endParaRPr>
          </a:p>
        </p:txBody>
      </p:sp>
      <p:cxnSp>
        <p:nvCxnSpPr>
          <p:cNvPr id="15" name="Straight Arrow Connector 14">
            <a:extLst>
              <a:ext uri="{FF2B5EF4-FFF2-40B4-BE49-F238E27FC236}">
                <a16:creationId xmlns:a16="http://schemas.microsoft.com/office/drawing/2014/main" id="{B3C1C1CB-91C8-CC46-74F7-2271DA9F3F39}"/>
              </a:ext>
            </a:extLst>
          </p:cNvPr>
          <p:cNvCxnSpPr>
            <a:cxnSpLocks/>
          </p:cNvCxnSpPr>
          <p:nvPr/>
        </p:nvCxnSpPr>
        <p:spPr>
          <a:xfrm flipH="1">
            <a:off x="534464" y="2443049"/>
            <a:ext cx="3490689" cy="1394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84DC1D-F27F-B6D5-FE95-799AEBBB778D}"/>
              </a:ext>
            </a:extLst>
          </p:cNvPr>
          <p:cNvSpPr txBox="1"/>
          <p:nvPr/>
        </p:nvSpPr>
        <p:spPr>
          <a:xfrm>
            <a:off x="822495" y="2196828"/>
            <a:ext cx="3202655" cy="261610"/>
          </a:xfrm>
          <a:prstGeom prst="rect">
            <a:avLst/>
          </a:prstGeom>
          <a:noFill/>
        </p:spPr>
        <p:txBody>
          <a:bodyPr wrap="square">
            <a:spAutoFit/>
          </a:bodyPr>
          <a:lstStyle/>
          <a:p>
            <a:r>
              <a:rPr lang="pl-PL" sz="900" i="0" dirty="0">
                <a:solidFill>
                  <a:schemeClr val="bg1">
                    <a:lumMod val="95000"/>
                  </a:schemeClr>
                </a:solidFill>
                <a:effectLst/>
                <a:latin typeface="Cousine" panose="020B0604020202020204" charset="0"/>
                <a:cs typeface="Cousine" panose="020B0604020202020204" charset="0"/>
              </a:rPr>
              <a:t>Challange Request / </a:t>
            </a:r>
            <a:r>
              <a:rPr lang="pl-PL" sz="900" b="1" i="0" dirty="0">
                <a:solidFill>
                  <a:schemeClr val="bg1">
                    <a:lumMod val="95000"/>
                  </a:schemeClr>
                </a:solidFill>
                <a:effectLst/>
                <a:latin typeface="Cousine" panose="020B0604020202020204" charset="0"/>
                <a:cs typeface="Cousine" panose="020B0604020202020204" charset="0"/>
              </a:rPr>
              <a:t>Seed</a:t>
            </a:r>
            <a:r>
              <a:rPr lang="pl-PL" sz="900" i="0" dirty="0">
                <a:solidFill>
                  <a:schemeClr val="bg1">
                    <a:lumMod val="95000"/>
                  </a:schemeClr>
                </a:solidFill>
                <a:effectLst/>
                <a:latin typeface="Cousine" panose="020B0604020202020204" charset="0"/>
                <a:cs typeface="Cousine" panose="020B0604020202020204" charset="0"/>
              </a:rPr>
              <a:t> (67 01</a:t>
            </a:r>
            <a:r>
              <a:rPr lang="pl-PL" sz="900" b="1" i="0" dirty="0">
                <a:solidFill>
                  <a:schemeClr val="bg1">
                    <a:lumMod val="95000"/>
                  </a:schemeClr>
                </a:solidFill>
                <a:effectLst/>
                <a:latin typeface="Cousine" panose="020B0604020202020204" charset="0"/>
                <a:cs typeface="Cousine" panose="020B0604020202020204" charset="0"/>
              </a:rPr>
              <a:t> </a:t>
            </a:r>
            <a:r>
              <a:rPr lang="pl-PL" sz="1100" b="1" i="0" dirty="0">
                <a:solidFill>
                  <a:schemeClr val="bg1">
                    <a:lumMod val="95000"/>
                  </a:schemeClr>
                </a:solidFill>
                <a:effectLst/>
                <a:latin typeface="Cousine" panose="020B0604020202020204" charset="0"/>
                <a:cs typeface="Cousine" panose="020B0604020202020204" charset="0"/>
              </a:rPr>
              <a:t>A5 34 29</a:t>
            </a:r>
            <a:r>
              <a:rPr lang="pl-PL" sz="900" i="0" dirty="0">
                <a:solidFill>
                  <a:schemeClr val="bg1">
                    <a:lumMod val="95000"/>
                  </a:schemeClr>
                </a:solidFill>
                <a:effectLst/>
                <a:latin typeface="Cousine" panose="020B0604020202020204" charset="0"/>
                <a:cs typeface="Cousine" panose="020B0604020202020204" charset="0"/>
              </a:rPr>
              <a:t>)</a:t>
            </a:r>
            <a:endParaRPr lang="pl-PL" sz="900" dirty="0">
              <a:solidFill>
                <a:schemeClr val="bg1">
                  <a:lumMod val="95000"/>
                </a:schemeClr>
              </a:solidFill>
              <a:latin typeface="Cousine" panose="020B0604020202020204" charset="0"/>
              <a:cs typeface="Cousine" panose="020B0604020202020204" charset="0"/>
            </a:endParaRPr>
          </a:p>
        </p:txBody>
      </p:sp>
      <p:cxnSp>
        <p:nvCxnSpPr>
          <p:cNvPr id="19" name="Straight Arrow Connector 18">
            <a:extLst>
              <a:ext uri="{FF2B5EF4-FFF2-40B4-BE49-F238E27FC236}">
                <a16:creationId xmlns:a16="http://schemas.microsoft.com/office/drawing/2014/main" id="{8BE98BBC-6EB8-A658-9ED7-82BD4EE782EA}"/>
              </a:ext>
            </a:extLst>
          </p:cNvPr>
          <p:cNvCxnSpPr>
            <a:cxnSpLocks/>
          </p:cNvCxnSpPr>
          <p:nvPr/>
        </p:nvCxnSpPr>
        <p:spPr>
          <a:xfrm>
            <a:off x="496761" y="2866019"/>
            <a:ext cx="3528392"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5FD91D4-A0E7-976D-5C31-B514B1C42855}"/>
              </a:ext>
            </a:extLst>
          </p:cNvPr>
          <p:cNvSpPr txBox="1"/>
          <p:nvPr/>
        </p:nvSpPr>
        <p:spPr>
          <a:xfrm>
            <a:off x="1144833" y="2649995"/>
            <a:ext cx="2880320" cy="261610"/>
          </a:xfrm>
          <a:prstGeom prst="rect">
            <a:avLst/>
          </a:prstGeom>
          <a:noFill/>
        </p:spPr>
        <p:txBody>
          <a:bodyPr wrap="square">
            <a:spAutoFit/>
          </a:bodyPr>
          <a:lstStyle/>
          <a:p>
            <a:r>
              <a:rPr lang="pl-PL" sz="900" i="0" dirty="0">
                <a:solidFill>
                  <a:schemeClr val="bg1">
                    <a:lumMod val="95000"/>
                  </a:schemeClr>
                </a:solidFill>
                <a:effectLst/>
                <a:latin typeface="Cousine" panose="020B0604020202020204" charset="0"/>
                <a:cs typeface="Cousine" panose="020B0604020202020204" charset="0"/>
              </a:rPr>
              <a:t>Response / Key (27 02 </a:t>
            </a:r>
            <a:r>
              <a:rPr lang="pl-PL" sz="1100" b="1" i="0" dirty="0">
                <a:solidFill>
                  <a:schemeClr val="bg1">
                    <a:lumMod val="95000"/>
                  </a:schemeClr>
                </a:solidFill>
                <a:effectLst/>
                <a:latin typeface="Cousine" panose="020B0604020202020204" charset="0"/>
                <a:cs typeface="Cousine" panose="020B0604020202020204" charset="0"/>
              </a:rPr>
              <a:t>10 D8 56</a:t>
            </a:r>
            <a:r>
              <a:rPr lang="pl-PL" sz="900" i="0" dirty="0">
                <a:solidFill>
                  <a:schemeClr val="bg1">
                    <a:lumMod val="95000"/>
                  </a:schemeClr>
                </a:solidFill>
                <a:effectLst/>
                <a:latin typeface="Cousine" panose="020B0604020202020204" charset="0"/>
                <a:cs typeface="Cousine" panose="020B0604020202020204" charset="0"/>
              </a:rPr>
              <a:t>)</a:t>
            </a:r>
            <a:endParaRPr lang="pl-PL" sz="900" dirty="0">
              <a:solidFill>
                <a:schemeClr val="bg1">
                  <a:lumMod val="95000"/>
                </a:schemeClr>
              </a:solidFill>
              <a:latin typeface="Cousine" panose="020B0604020202020204" charset="0"/>
              <a:cs typeface="Cousine" panose="020B0604020202020204" charset="0"/>
            </a:endParaRPr>
          </a:p>
        </p:txBody>
      </p:sp>
      <p:cxnSp>
        <p:nvCxnSpPr>
          <p:cNvPr id="23" name="Straight Arrow Connector 22">
            <a:extLst>
              <a:ext uri="{FF2B5EF4-FFF2-40B4-BE49-F238E27FC236}">
                <a16:creationId xmlns:a16="http://schemas.microsoft.com/office/drawing/2014/main" id="{AEF37137-644A-A8DB-E6B3-BBEA78DC8097}"/>
              </a:ext>
            </a:extLst>
          </p:cNvPr>
          <p:cNvCxnSpPr>
            <a:cxnSpLocks/>
          </p:cNvCxnSpPr>
          <p:nvPr/>
        </p:nvCxnSpPr>
        <p:spPr>
          <a:xfrm flipH="1">
            <a:off x="534464" y="3478532"/>
            <a:ext cx="3490689" cy="1394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A6A168E-6A33-6A4A-5664-0D2E75341512}"/>
              </a:ext>
            </a:extLst>
          </p:cNvPr>
          <p:cNvSpPr txBox="1"/>
          <p:nvPr/>
        </p:nvSpPr>
        <p:spPr>
          <a:xfrm>
            <a:off x="822496" y="3232311"/>
            <a:ext cx="1296142" cy="230832"/>
          </a:xfrm>
          <a:prstGeom prst="rect">
            <a:avLst/>
          </a:prstGeom>
          <a:noFill/>
        </p:spPr>
        <p:txBody>
          <a:bodyPr wrap="square">
            <a:spAutoFit/>
          </a:bodyPr>
          <a:lstStyle/>
          <a:p>
            <a:r>
              <a:rPr lang="pl-PL" sz="900" dirty="0">
                <a:solidFill>
                  <a:schemeClr val="bg1">
                    <a:lumMod val="95000"/>
                  </a:schemeClr>
                </a:solidFill>
                <a:latin typeface="Cousine" panose="020B0604020202020204" charset="0"/>
                <a:cs typeface="Cousine" panose="020B0604020202020204" charset="0"/>
              </a:rPr>
              <a:t>Success</a:t>
            </a:r>
            <a:r>
              <a:rPr lang="pl-PL" sz="900" i="0" dirty="0">
                <a:solidFill>
                  <a:schemeClr val="bg1">
                    <a:lumMod val="95000"/>
                  </a:schemeClr>
                </a:solidFill>
                <a:effectLst/>
                <a:latin typeface="Cousine" panose="020B0604020202020204" charset="0"/>
                <a:cs typeface="Cousine" panose="020B0604020202020204" charset="0"/>
              </a:rPr>
              <a:t> (67 02)</a:t>
            </a:r>
            <a:endParaRPr lang="pl-PL" sz="900" dirty="0">
              <a:solidFill>
                <a:schemeClr val="bg1">
                  <a:lumMod val="95000"/>
                </a:schemeClr>
              </a:solidFill>
              <a:latin typeface="Cousine" panose="020B0604020202020204" charset="0"/>
              <a:cs typeface="Cousine" panose="020B0604020202020204" charset="0"/>
            </a:endParaRPr>
          </a:p>
        </p:txBody>
      </p:sp>
      <p:pic>
        <p:nvPicPr>
          <p:cNvPr id="32" name="Picture 31" descr="Icon&#10;&#10;Description automatically generated">
            <a:extLst>
              <a:ext uri="{FF2B5EF4-FFF2-40B4-BE49-F238E27FC236}">
                <a16:creationId xmlns:a16="http://schemas.microsoft.com/office/drawing/2014/main" id="{9F4408A9-8CDE-F43C-A44C-AC13D14D8187}"/>
              </a:ext>
            </a:extLst>
          </p:cNvPr>
          <p:cNvPicPr>
            <a:picLocks noChangeAspect="1"/>
          </p:cNvPicPr>
          <p:nvPr/>
        </p:nvPicPr>
        <p:blipFill>
          <a:blip r:embed="rId2"/>
          <a:stretch>
            <a:fillRect/>
          </a:stretch>
        </p:blipFill>
        <p:spPr>
          <a:xfrm>
            <a:off x="3851920" y="549514"/>
            <a:ext cx="565887" cy="565887"/>
          </a:xfrm>
          <a:prstGeom prst="rect">
            <a:avLst/>
          </a:prstGeom>
        </p:spPr>
      </p:pic>
      <p:sp>
        <p:nvSpPr>
          <p:cNvPr id="35" name="TextBox 34">
            <a:extLst>
              <a:ext uri="{FF2B5EF4-FFF2-40B4-BE49-F238E27FC236}">
                <a16:creationId xmlns:a16="http://schemas.microsoft.com/office/drawing/2014/main" id="{AF187DCB-7C64-FB69-C3F5-2112CA858E2C}"/>
              </a:ext>
            </a:extLst>
          </p:cNvPr>
          <p:cNvSpPr txBox="1"/>
          <p:nvPr/>
        </p:nvSpPr>
        <p:spPr>
          <a:xfrm>
            <a:off x="3912890" y="1073023"/>
            <a:ext cx="443084" cy="230832"/>
          </a:xfrm>
          <a:prstGeom prst="rect">
            <a:avLst/>
          </a:prstGeom>
          <a:noFill/>
        </p:spPr>
        <p:txBody>
          <a:bodyPr wrap="square">
            <a:spAutoFit/>
          </a:bodyPr>
          <a:lstStyle/>
          <a:p>
            <a:r>
              <a:rPr lang="pl-PL" sz="900" b="1" i="0" dirty="0">
                <a:solidFill>
                  <a:schemeClr val="bg1">
                    <a:lumMod val="95000"/>
                  </a:schemeClr>
                </a:solidFill>
                <a:effectLst/>
                <a:latin typeface="Cousine" panose="020B0604020202020204" charset="0"/>
                <a:cs typeface="Cousine" panose="020B0604020202020204" charset="0"/>
              </a:rPr>
              <a:t>ECU</a:t>
            </a:r>
            <a:endParaRPr lang="pl-PL" sz="900" b="1" dirty="0">
              <a:solidFill>
                <a:schemeClr val="bg1">
                  <a:lumMod val="95000"/>
                </a:schemeClr>
              </a:solidFill>
              <a:latin typeface="Cousine" panose="020B0604020202020204" charset="0"/>
              <a:cs typeface="Cousine" panose="020B0604020202020204" charset="0"/>
            </a:endParaRPr>
          </a:p>
        </p:txBody>
      </p:sp>
      <p:pic>
        <p:nvPicPr>
          <p:cNvPr id="37" name="Picture 36" descr="Icon&#10;&#10;Description automatically generated">
            <a:extLst>
              <a:ext uri="{FF2B5EF4-FFF2-40B4-BE49-F238E27FC236}">
                <a16:creationId xmlns:a16="http://schemas.microsoft.com/office/drawing/2014/main" id="{7B70D364-95C9-DD64-8AFF-D13AA1D7FBE5}"/>
              </a:ext>
            </a:extLst>
          </p:cNvPr>
          <p:cNvPicPr>
            <a:picLocks noChangeAspect="1"/>
          </p:cNvPicPr>
          <p:nvPr/>
        </p:nvPicPr>
        <p:blipFill>
          <a:blip r:embed="rId3"/>
          <a:stretch>
            <a:fillRect/>
          </a:stretch>
        </p:blipFill>
        <p:spPr>
          <a:xfrm>
            <a:off x="256608" y="549513"/>
            <a:ext cx="565888" cy="565888"/>
          </a:xfrm>
          <a:prstGeom prst="rect">
            <a:avLst/>
          </a:prstGeom>
        </p:spPr>
      </p:pic>
      <p:sp>
        <p:nvSpPr>
          <p:cNvPr id="38" name="TextBox 37">
            <a:extLst>
              <a:ext uri="{FF2B5EF4-FFF2-40B4-BE49-F238E27FC236}">
                <a16:creationId xmlns:a16="http://schemas.microsoft.com/office/drawing/2014/main" id="{A1C779B4-3149-761F-6954-24D251A809DC}"/>
              </a:ext>
            </a:extLst>
          </p:cNvPr>
          <p:cNvSpPr txBox="1"/>
          <p:nvPr/>
        </p:nvSpPr>
        <p:spPr>
          <a:xfrm>
            <a:off x="192638" y="1101247"/>
            <a:ext cx="608245" cy="230832"/>
          </a:xfrm>
          <a:prstGeom prst="rect">
            <a:avLst/>
          </a:prstGeom>
          <a:noFill/>
        </p:spPr>
        <p:txBody>
          <a:bodyPr wrap="square">
            <a:spAutoFit/>
          </a:bodyPr>
          <a:lstStyle/>
          <a:p>
            <a:r>
              <a:rPr lang="pl-PL" sz="900" b="1" i="0" dirty="0">
                <a:solidFill>
                  <a:schemeClr val="bg1">
                    <a:lumMod val="95000"/>
                  </a:schemeClr>
                </a:solidFill>
                <a:effectLst/>
                <a:latin typeface="Cousine" panose="020B0604020202020204" charset="0"/>
                <a:cs typeface="Cousine" panose="020B0604020202020204" charset="0"/>
              </a:rPr>
              <a:t>Tester</a:t>
            </a:r>
            <a:endParaRPr lang="pl-PL" sz="900" b="1" dirty="0">
              <a:solidFill>
                <a:schemeClr val="bg1">
                  <a:lumMod val="95000"/>
                </a:schemeClr>
              </a:solidFill>
              <a:latin typeface="Cousine" panose="020B0604020202020204" charset="0"/>
              <a:cs typeface="Cousine" panose="020B0604020202020204" charset="0"/>
            </a:endParaRPr>
          </a:p>
        </p:txBody>
      </p:sp>
      <p:sp>
        <p:nvSpPr>
          <p:cNvPr id="41" name="TextBox 40">
            <a:extLst>
              <a:ext uri="{FF2B5EF4-FFF2-40B4-BE49-F238E27FC236}">
                <a16:creationId xmlns:a16="http://schemas.microsoft.com/office/drawing/2014/main" id="{1EDB4A9D-1255-AE7C-2627-F3639E189E7A}"/>
              </a:ext>
            </a:extLst>
          </p:cNvPr>
          <p:cNvSpPr txBox="1"/>
          <p:nvPr/>
        </p:nvSpPr>
        <p:spPr>
          <a:xfrm>
            <a:off x="5076056" y="699542"/>
            <a:ext cx="2520280" cy="565887"/>
          </a:xfrm>
          <a:prstGeom prst="rect">
            <a:avLst/>
          </a:prstGeom>
          <a:noFill/>
        </p:spPr>
        <p:txBody>
          <a:bodyPr wrap="square" rtlCol="0">
            <a:spAutoFit/>
          </a:bodyPr>
          <a:lstStyle/>
          <a:p>
            <a:endParaRPr lang="pl-PL" dirty="0"/>
          </a:p>
        </p:txBody>
      </p:sp>
      <p:sp>
        <p:nvSpPr>
          <p:cNvPr id="42" name="TextBox 41">
            <a:extLst>
              <a:ext uri="{FF2B5EF4-FFF2-40B4-BE49-F238E27FC236}">
                <a16:creationId xmlns:a16="http://schemas.microsoft.com/office/drawing/2014/main" id="{29224512-39BC-F163-46B3-D7644D057430}"/>
              </a:ext>
            </a:extLst>
          </p:cNvPr>
          <p:cNvSpPr txBox="1"/>
          <p:nvPr/>
        </p:nvSpPr>
        <p:spPr>
          <a:xfrm>
            <a:off x="6006208" y="210033"/>
            <a:ext cx="2880320" cy="1277273"/>
          </a:xfrm>
          <a:prstGeom prst="rect">
            <a:avLst/>
          </a:prstGeom>
          <a:noFill/>
        </p:spPr>
        <p:txBody>
          <a:bodyPr wrap="square">
            <a:spAutoFit/>
          </a:bodyPr>
          <a:lstStyle/>
          <a:p>
            <a:r>
              <a:rPr lang="pl-PL" sz="900" i="0" u="sng" dirty="0">
                <a:solidFill>
                  <a:schemeClr val="bg1">
                    <a:lumMod val="95000"/>
                  </a:schemeClr>
                </a:solidFill>
                <a:effectLst/>
                <a:latin typeface="Cousine" panose="020B0604020202020204" charset="0"/>
                <a:cs typeface="Cousine" panose="020B0604020202020204" charset="0"/>
              </a:rPr>
              <a:t>Algorithm</a:t>
            </a:r>
          </a:p>
          <a:p>
            <a:endParaRPr lang="pl-PL" sz="900" dirty="0">
              <a:solidFill>
                <a:schemeClr val="bg1">
                  <a:lumMod val="95000"/>
                </a:schemeClr>
              </a:solidFill>
              <a:latin typeface="Cousine" panose="020B0604020202020204" charset="0"/>
              <a:cs typeface="Cousine" panose="020B0604020202020204" charset="0"/>
            </a:endParaRPr>
          </a:p>
          <a:p>
            <a:r>
              <a:rPr lang="pl-PL" sz="1000" i="0" dirty="0">
                <a:solidFill>
                  <a:schemeClr val="bg1">
                    <a:lumMod val="95000"/>
                  </a:schemeClr>
                </a:solidFill>
                <a:effectLst/>
                <a:latin typeface="Cousine" panose="020B0604020202020204" charset="0"/>
                <a:cs typeface="Cousine" panose="020B0604020202020204" charset="0"/>
              </a:rPr>
              <a:t>(Seed &gt;&gt; 1 ) </a:t>
            </a:r>
            <a:r>
              <a:rPr lang="pl-PL" sz="1000" b="0" i="0" dirty="0">
                <a:solidFill>
                  <a:schemeClr val="bg1"/>
                </a:solidFill>
                <a:effectLst/>
                <a:latin typeface="Cousine" panose="020B0604020202020204" charset="0"/>
                <a:cs typeface="Cousine" panose="020B0604020202020204" charset="0"/>
              </a:rPr>
              <a:t>⊕ Secret = Key</a:t>
            </a:r>
          </a:p>
          <a:p>
            <a:endParaRPr lang="pl-PL" sz="1000" dirty="0">
              <a:solidFill>
                <a:schemeClr val="bg1"/>
              </a:solidFill>
              <a:latin typeface="Cousine" panose="020B0604020202020204" charset="0"/>
              <a:cs typeface="Cousine" panose="020B0604020202020204" charset="0"/>
            </a:endParaRPr>
          </a:p>
          <a:p>
            <a:r>
              <a:rPr lang="pl-PL" sz="1000" dirty="0">
                <a:solidFill>
                  <a:schemeClr val="bg1"/>
                </a:solidFill>
                <a:latin typeface="Cousine" panose="020B0604020202020204" charset="0"/>
                <a:cs typeface="Cousine" panose="020B0604020202020204" charset="0"/>
              </a:rPr>
              <a:t>Where:</a:t>
            </a:r>
            <a:br>
              <a:rPr lang="pl-PL" sz="1000" dirty="0">
                <a:solidFill>
                  <a:schemeClr val="bg1"/>
                </a:solidFill>
                <a:latin typeface="Cousine" panose="020B0604020202020204" charset="0"/>
                <a:cs typeface="Cousine" panose="020B0604020202020204" charset="0"/>
              </a:rPr>
            </a:br>
            <a:r>
              <a:rPr lang="pl-PL" sz="1000" dirty="0">
                <a:solidFill>
                  <a:schemeClr val="bg1"/>
                </a:solidFill>
                <a:latin typeface="Cousine" panose="020B0604020202020204" charset="0"/>
                <a:cs typeface="Cousine" panose="020B0604020202020204" charset="0"/>
              </a:rPr>
              <a:t>Seed is generated randomly by ECU</a:t>
            </a:r>
          </a:p>
          <a:p>
            <a:r>
              <a:rPr lang="pl-PL" sz="1000" dirty="0">
                <a:solidFill>
                  <a:schemeClr val="bg1"/>
                </a:solidFill>
                <a:latin typeface="Cousine" panose="020B0604020202020204" charset="0"/>
                <a:cs typeface="Cousine" panose="020B0604020202020204" charset="0"/>
              </a:rPr>
              <a:t>Secret is equal to 0x424242</a:t>
            </a:r>
            <a:endParaRPr lang="pl-PL" sz="900" dirty="0">
              <a:solidFill>
                <a:schemeClr val="bg1">
                  <a:lumMod val="95000"/>
                </a:schemeClr>
              </a:solidFill>
              <a:latin typeface="Cousine" panose="020B0604020202020204" charset="0"/>
              <a:cs typeface="Cousine" panose="020B0604020202020204" charset="0"/>
            </a:endParaRPr>
          </a:p>
          <a:p>
            <a:endParaRPr lang="pl-PL" sz="900" dirty="0">
              <a:solidFill>
                <a:schemeClr val="bg1">
                  <a:lumMod val="95000"/>
                </a:schemeClr>
              </a:solidFill>
              <a:latin typeface="Cousine" panose="020B0604020202020204" charset="0"/>
              <a:cs typeface="Cousine" panose="020B0604020202020204" charset="0"/>
            </a:endParaRPr>
          </a:p>
        </p:txBody>
      </p:sp>
      <p:sp>
        <p:nvSpPr>
          <p:cNvPr id="52" name="TextBox 51">
            <a:extLst>
              <a:ext uri="{FF2B5EF4-FFF2-40B4-BE49-F238E27FC236}">
                <a16:creationId xmlns:a16="http://schemas.microsoft.com/office/drawing/2014/main" id="{EF516CFC-D611-AA1F-F393-B01D5B987D36}"/>
              </a:ext>
            </a:extLst>
          </p:cNvPr>
          <p:cNvSpPr txBox="1"/>
          <p:nvPr/>
        </p:nvSpPr>
        <p:spPr>
          <a:xfrm>
            <a:off x="4247230" y="1638910"/>
            <a:ext cx="4924797" cy="523220"/>
          </a:xfrm>
          <a:prstGeom prst="rect">
            <a:avLst/>
          </a:prstGeom>
          <a:noFill/>
        </p:spPr>
        <p:txBody>
          <a:bodyPr wrap="square">
            <a:spAutoFit/>
          </a:bodyPr>
          <a:lstStyle/>
          <a:p>
            <a:r>
              <a:rPr lang="pl-PL" sz="1400" i="0" dirty="0">
                <a:solidFill>
                  <a:schemeClr val="bg1">
                    <a:lumMod val="95000"/>
                  </a:schemeClr>
                </a:solidFill>
                <a:effectLst/>
                <a:latin typeface="Cousine" panose="020B0604020202020204" charset="0"/>
                <a:cs typeface="Cousine" panose="020B0604020202020204" charset="0"/>
              </a:rPr>
              <a:t>(0x</a:t>
            </a:r>
            <a:r>
              <a:rPr lang="pl-PL" sz="1400" b="1" i="0" dirty="0">
                <a:solidFill>
                  <a:schemeClr val="bg1">
                    <a:lumMod val="95000"/>
                  </a:schemeClr>
                </a:solidFill>
                <a:effectLst/>
                <a:latin typeface="Cousine" panose="020B0604020202020204" charset="0"/>
                <a:cs typeface="Cousine" panose="020B0604020202020204" charset="0"/>
              </a:rPr>
              <a:t>A53429</a:t>
            </a:r>
            <a:r>
              <a:rPr lang="pl-PL" sz="1400" i="0" dirty="0">
                <a:solidFill>
                  <a:schemeClr val="bg1">
                    <a:lumMod val="95000"/>
                  </a:schemeClr>
                </a:solidFill>
                <a:effectLst/>
                <a:latin typeface="Cousine" panose="020B0604020202020204" charset="0"/>
                <a:cs typeface="Cousine" panose="020B0604020202020204" charset="0"/>
              </a:rPr>
              <a:t> &gt;&gt; 1) </a:t>
            </a:r>
            <a:r>
              <a:rPr lang="pl-PL" sz="1400" b="0" i="0" dirty="0">
                <a:solidFill>
                  <a:schemeClr val="bg1"/>
                </a:solidFill>
                <a:effectLst/>
                <a:latin typeface="Cousine" panose="020B0604020202020204" charset="0"/>
                <a:cs typeface="Cousine" panose="020B0604020202020204" charset="0"/>
              </a:rPr>
              <a:t>⊕ 0x</a:t>
            </a:r>
            <a:r>
              <a:rPr lang="pl-PL" sz="1400" b="1" i="0" dirty="0">
                <a:solidFill>
                  <a:schemeClr val="bg1"/>
                </a:solidFill>
                <a:effectLst/>
                <a:latin typeface="Cousine" panose="020B0604020202020204" charset="0"/>
                <a:cs typeface="Cousine" panose="020B0604020202020204" charset="0"/>
              </a:rPr>
              <a:t>424242</a:t>
            </a:r>
            <a:r>
              <a:rPr lang="pl-PL" sz="1400" b="0" i="0" dirty="0">
                <a:solidFill>
                  <a:schemeClr val="bg1"/>
                </a:solidFill>
                <a:effectLst/>
                <a:latin typeface="Cousine" panose="020B0604020202020204" charset="0"/>
                <a:cs typeface="Cousine" panose="020B0604020202020204" charset="0"/>
              </a:rPr>
              <a:t> -&gt; </a:t>
            </a:r>
            <a:r>
              <a:rPr lang="pl-PL" sz="1400" b="1" i="0" dirty="0">
                <a:solidFill>
                  <a:schemeClr val="bg1"/>
                </a:solidFill>
                <a:effectLst/>
                <a:latin typeface="Cousine" panose="020B0604020202020204" charset="0"/>
                <a:cs typeface="Cousine" panose="020B0604020202020204" charset="0"/>
              </a:rPr>
              <a:t>0x10D856</a:t>
            </a:r>
          </a:p>
          <a:p>
            <a:r>
              <a:rPr lang="pl-PL" sz="1400" b="0" i="0" dirty="0">
                <a:solidFill>
                  <a:schemeClr val="bg1"/>
                </a:solidFill>
                <a:effectLst/>
                <a:latin typeface="Cousine" panose="020B0604020202020204" charset="0"/>
                <a:cs typeface="Cousine" panose="020B0604020202020204" charset="0"/>
              </a:rPr>
              <a:t> </a:t>
            </a:r>
            <a:endParaRPr lang="pl-PL" dirty="0"/>
          </a:p>
        </p:txBody>
      </p:sp>
    </p:spTree>
    <p:extLst>
      <p:ext uri="{BB962C8B-B14F-4D97-AF65-F5344CB8AC3E}">
        <p14:creationId xmlns:p14="http://schemas.microsoft.com/office/powerpoint/2010/main" val="507792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Bypassing Security access</a:t>
            </a:r>
            <a:endParaRPr dirty="0"/>
          </a:p>
        </p:txBody>
      </p:sp>
      <p:sp>
        <p:nvSpPr>
          <p:cNvPr id="143" name="Google Shape;143;p19"/>
          <p:cNvSpPr txBox="1">
            <a:spLocks noGrp="1"/>
          </p:cNvSpPr>
          <p:nvPr>
            <p:ph type="body" idx="1"/>
          </p:nvPr>
        </p:nvSpPr>
        <p:spPr>
          <a:xfrm>
            <a:off x="323528" y="1234143"/>
            <a:ext cx="2765572" cy="54551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l-PL" dirty="0"/>
              <a:t>Brute force attack</a:t>
            </a:r>
            <a:endParaRPr dirty="0"/>
          </a:p>
        </p:txBody>
      </p:sp>
      <p:sp>
        <p:nvSpPr>
          <p:cNvPr id="146" name="Google Shape;146;p19"/>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Google Shape;143;p19">
            <a:extLst>
              <a:ext uri="{FF2B5EF4-FFF2-40B4-BE49-F238E27FC236}">
                <a16:creationId xmlns:a16="http://schemas.microsoft.com/office/drawing/2014/main" id="{194B733B-247A-67E6-F890-6201F1074DAB}"/>
              </a:ext>
            </a:extLst>
          </p:cNvPr>
          <p:cNvSpPr txBox="1">
            <a:spLocks/>
          </p:cNvSpPr>
          <p:nvPr/>
        </p:nvSpPr>
        <p:spPr>
          <a:xfrm>
            <a:off x="323528" y="2296814"/>
            <a:ext cx="3744416" cy="10953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1pPr>
            <a:lvl2pPr marL="914400" marR="0" lvl="1"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2pPr>
            <a:lvl3pPr marL="1371600" marR="0" lvl="2"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3pPr>
            <a:lvl4pPr marL="1828800" marR="0" lvl="3"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4pPr>
            <a:lvl5pPr marL="2286000" marR="0" lvl="4"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5pPr>
            <a:lvl6pPr marL="2743200" marR="0" lvl="5"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6pPr>
            <a:lvl7pPr marL="3200400" marR="0" lvl="6"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7pPr>
            <a:lvl8pPr marL="3657600" marR="0" lvl="7"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8pPr>
            <a:lvl9pPr marL="4114800" marR="0" lvl="8"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9pPr>
          </a:lstStyle>
          <a:p>
            <a:pPr marL="0" lvl="0" indent="0" algn="l" rtl="0">
              <a:spcBef>
                <a:spcPts val="600"/>
              </a:spcBef>
              <a:spcAft>
                <a:spcPts val="0"/>
              </a:spcAft>
              <a:buNone/>
            </a:pPr>
            <a:r>
              <a:rPr lang="en-US" dirty="0"/>
              <a:t>Extracting and reverse engineering the ECU firmware</a:t>
            </a:r>
          </a:p>
        </p:txBody>
      </p:sp>
      <p:sp>
        <p:nvSpPr>
          <p:cNvPr id="5" name="Google Shape;145;p19">
            <a:extLst>
              <a:ext uri="{FF2B5EF4-FFF2-40B4-BE49-F238E27FC236}">
                <a16:creationId xmlns:a16="http://schemas.microsoft.com/office/drawing/2014/main" id="{1C22EFBF-53E3-6B70-327D-F3824C56DF33}"/>
              </a:ext>
            </a:extLst>
          </p:cNvPr>
          <p:cNvSpPr txBox="1">
            <a:spLocks noGrp="1"/>
          </p:cNvSpPr>
          <p:nvPr>
            <p:ph type="body" idx="3"/>
          </p:nvPr>
        </p:nvSpPr>
        <p:spPr>
          <a:xfrm>
            <a:off x="323528" y="3909357"/>
            <a:ext cx="3744416" cy="83396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l-PL" dirty="0"/>
              <a:t>Reverse engineering diagnostic software</a:t>
            </a:r>
            <a:endParaRPr dirty="0"/>
          </a:p>
        </p:txBody>
      </p:sp>
      <p:pic>
        <p:nvPicPr>
          <p:cNvPr id="9" name="Picture 8" descr="Icon&#10;&#10;Description automatically generated">
            <a:extLst>
              <a:ext uri="{FF2B5EF4-FFF2-40B4-BE49-F238E27FC236}">
                <a16:creationId xmlns:a16="http://schemas.microsoft.com/office/drawing/2014/main" id="{954E52EA-33F7-1A3C-D95B-C5B4D22A6DF2}"/>
              </a:ext>
            </a:extLst>
          </p:cNvPr>
          <p:cNvPicPr>
            <a:picLocks noChangeAspect="1"/>
          </p:cNvPicPr>
          <p:nvPr/>
        </p:nvPicPr>
        <p:blipFill>
          <a:blip r:embed="rId3"/>
          <a:stretch>
            <a:fillRect/>
          </a:stretch>
        </p:blipFill>
        <p:spPr>
          <a:xfrm>
            <a:off x="4572000" y="1048905"/>
            <a:ext cx="1106235" cy="1106235"/>
          </a:xfrm>
          <a:prstGeom prst="rect">
            <a:avLst/>
          </a:prstGeom>
        </p:spPr>
      </p:pic>
      <p:pic>
        <p:nvPicPr>
          <p:cNvPr id="10" name="Picture 9" descr="Icon&#10;&#10;Description automatically generated">
            <a:extLst>
              <a:ext uri="{FF2B5EF4-FFF2-40B4-BE49-F238E27FC236}">
                <a16:creationId xmlns:a16="http://schemas.microsoft.com/office/drawing/2014/main" id="{41A6D547-EF4D-282C-F16F-746F1718DD4D}"/>
              </a:ext>
            </a:extLst>
          </p:cNvPr>
          <p:cNvPicPr>
            <a:picLocks noChangeAspect="1"/>
          </p:cNvPicPr>
          <p:nvPr/>
        </p:nvPicPr>
        <p:blipFill>
          <a:blip r:embed="rId4"/>
          <a:stretch>
            <a:fillRect/>
          </a:stretch>
        </p:blipFill>
        <p:spPr>
          <a:xfrm>
            <a:off x="5678235" y="2018632"/>
            <a:ext cx="1106235" cy="1106235"/>
          </a:xfrm>
          <a:prstGeom prst="rect">
            <a:avLst/>
          </a:prstGeom>
        </p:spPr>
      </p:pic>
      <p:pic>
        <p:nvPicPr>
          <p:cNvPr id="12" name="Picture 11" descr="Icon&#10;&#10;Description automatically generated">
            <a:extLst>
              <a:ext uri="{FF2B5EF4-FFF2-40B4-BE49-F238E27FC236}">
                <a16:creationId xmlns:a16="http://schemas.microsoft.com/office/drawing/2014/main" id="{757B05DA-319B-F635-B0DF-9D835E8D5AFB}"/>
              </a:ext>
            </a:extLst>
          </p:cNvPr>
          <p:cNvPicPr>
            <a:picLocks noChangeAspect="1"/>
          </p:cNvPicPr>
          <p:nvPr/>
        </p:nvPicPr>
        <p:blipFill>
          <a:blip r:embed="rId5"/>
          <a:stretch>
            <a:fillRect/>
          </a:stretch>
        </p:blipFill>
        <p:spPr>
          <a:xfrm>
            <a:off x="6372200" y="1854818"/>
            <a:ext cx="1047963" cy="1047963"/>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6F705D5E-E2B1-4A88-49E8-D88F4887AD48}"/>
              </a:ext>
            </a:extLst>
          </p:cNvPr>
          <p:cNvPicPr>
            <a:picLocks noChangeAspect="1"/>
          </p:cNvPicPr>
          <p:nvPr/>
        </p:nvPicPr>
        <p:blipFill>
          <a:blip r:embed="rId6"/>
          <a:stretch>
            <a:fillRect/>
          </a:stretch>
        </p:blipFill>
        <p:spPr>
          <a:xfrm>
            <a:off x="3526783" y="3376530"/>
            <a:ext cx="1405257" cy="1405257"/>
          </a:xfrm>
          <a:prstGeom prst="rect">
            <a:avLst/>
          </a:prstGeom>
        </p:spPr>
      </p:pic>
      <p:pic>
        <p:nvPicPr>
          <p:cNvPr id="15" name="Picture 14" descr="Icon&#10;&#10;Description automatically generated">
            <a:extLst>
              <a:ext uri="{FF2B5EF4-FFF2-40B4-BE49-F238E27FC236}">
                <a16:creationId xmlns:a16="http://schemas.microsoft.com/office/drawing/2014/main" id="{ECC3FF60-6624-DCE1-AD5B-14EDA59C2A29}"/>
              </a:ext>
            </a:extLst>
          </p:cNvPr>
          <p:cNvPicPr>
            <a:picLocks noChangeAspect="1"/>
          </p:cNvPicPr>
          <p:nvPr/>
        </p:nvPicPr>
        <p:blipFill>
          <a:blip r:embed="rId5"/>
          <a:stretch>
            <a:fillRect/>
          </a:stretch>
        </p:blipFill>
        <p:spPr>
          <a:xfrm>
            <a:off x="4693771" y="3330022"/>
            <a:ext cx="764573" cy="76457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ECF6-7C74-E7AB-A7DA-18F16743E4D7}"/>
              </a:ext>
            </a:extLst>
          </p:cNvPr>
          <p:cNvSpPr>
            <a:spLocks noGrp="1"/>
          </p:cNvSpPr>
          <p:nvPr>
            <p:ph type="title"/>
          </p:nvPr>
        </p:nvSpPr>
        <p:spPr>
          <a:xfrm>
            <a:off x="400557" y="123478"/>
            <a:ext cx="8229600" cy="413400"/>
          </a:xfrm>
        </p:spPr>
        <p:txBody>
          <a:bodyPr/>
          <a:lstStyle/>
          <a:p>
            <a:r>
              <a:rPr lang="pl-PL" dirty="0"/>
              <a:t>Past Attacks – Security Access </a:t>
            </a:r>
          </a:p>
        </p:txBody>
      </p:sp>
      <p:sp>
        <p:nvSpPr>
          <p:cNvPr id="6" name="Slide Number Placeholder 5">
            <a:extLst>
              <a:ext uri="{FF2B5EF4-FFF2-40B4-BE49-F238E27FC236}">
                <a16:creationId xmlns:a16="http://schemas.microsoft.com/office/drawing/2014/main" id="{984C0CC0-C501-0871-B082-1026E80967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graphicFrame>
        <p:nvGraphicFramePr>
          <p:cNvPr id="7" name="Google Shape;183;p23">
            <a:extLst>
              <a:ext uri="{FF2B5EF4-FFF2-40B4-BE49-F238E27FC236}">
                <a16:creationId xmlns:a16="http://schemas.microsoft.com/office/drawing/2014/main" id="{8AD3E2B7-2B2F-AD6E-CE27-F242BC8394A0}"/>
              </a:ext>
            </a:extLst>
          </p:cNvPr>
          <p:cNvGraphicFramePr/>
          <p:nvPr>
            <p:extLst>
              <p:ext uri="{D42A27DB-BD31-4B8C-83A1-F6EECF244321}">
                <p14:modId xmlns:p14="http://schemas.microsoft.com/office/powerpoint/2010/main" val="944937184"/>
              </p:ext>
            </p:extLst>
          </p:nvPr>
        </p:nvGraphicFramePr>
        <p:xfrm>
          <a:off x="400557" y="536878"/>
          <a:ext cx="8122600" cy="3707442"/>
        </p:xfrm>
        <a:graphic>
          <a:graphicData uri="http://schemas.openxmlformats.org/drawingml/2006/table">
            <a:tbl>
              <a:tblPr>
                <a:noFill/>
                <a:tableStyleId>{FC55EEA4-988B-492D-99E5-9B07CBB69424}</a:tableStyleId>
              </a:tblPr>
              <a:tblGrid>
                <a:gridCol w="2030650">
                  <a:extLst>
                    <a:ext uri="{9D8B030D-6E8A-4147-A177-3AD203B41FA5}">
                      <a16:colId xmlns:a16="http://schemas.microsoft.com/office/drawing/2014/main" val="20000"/>
                    </a:ext>
                  </a:extLst>
                </a:gridCol>
                <a:gridCol w="2030650">
                  <a:extLst>
                    <a:ext uri="{9D8B030D-6E8A-4147-A177-3AD203B41FA5}">
                      <a16:colId xmlns:a16="http://schemas.microsoft.com/office/drawing/2014/main" val="20001"/>
                    </a:ext>
                  </a:extLst>
                </a:gridCol>
                <a:gridCol w="2030650">
                  <a:extLst>
                    <a:ext uri="{9D8B030D-6E8A-4147-A177-3AD203B41FA5}">
                      <a16:colId xmlns:a16="http://schemas.microsoft.com/office/drawing/2014/main" val="20002"/>
                    </a:ext>
                  </a:extLst>
                </a:gridCol>
                <a:gridCol w="2030650">
                  <a:extLst>
                    <a:ext uri="{9D8B030D-6E8A-4147-A177-3AD203B41FA5}">
                      <a16:colId xmlns:a16="http://schemas.microsoft.com/office/drawing/2014/main" val="20003"/>
                    </a:ext>
                  </a:extLst>
                </a:gridCol>
              </a:tblGrid>
              <a:tr h="306680">
                <a:tc>
                  <a:txBody>
                    <a:bodyPr/>
                    <a:lstStyle/>
                    <a:p>
                      <a:pPr marL="0" lvl="0" indent="0" algn="l" rtl="0">
                        <a:spcBef>
                          <a:spcPts val="0"/>
                        </a:spcBef>
                        <a:spcAft>
                          <a:spcPts val="0"/>
                        </a:spcAft>
                        <a:buNone/>
                      </a:pPr>
                      <a:r>
                        <a:rPr lang="pl-PL" sz="1100" dirty="0">
                          <a:solidFill>
                            <a:srgbClr val="FFFFFF"/>
                          </a:solidFill>
                          <a:latin typeface="Cousine"/>
                          <a:ea typeface="Cousine"/>
                          <a:cs typeface="Cousine"/>
                          <a:sym typeface="Cousine"/>
                        </a:rPr>
                        <a:t>Description</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100" dirty="0">
                          <a:solidFill>
                            <a:srgbClr val="FFFFFF"/>
                          </a:solidFill>
                          <a:latin typeface="Cousine"/>
                          <a:ea typeface="Cousine"/>
                          <a:cs typeface="Cousine"/>
                          <a:sym typeface="Cousine"/>
                        </a:rPr>
                        <a:t>Reference</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pl-PL" sz="1100" dirty="0">
                          <a:solidFill>
                            <a:srgbClr val="FFFFFF"/>
                          </a:solidFill>
                          <a:latin typeface="Cousine"/>
                          <a:ea typeface="Cousine"/>
                          <a:cs typeface="Cousine"/>
                          <a:sym typeface="Cousine"/>
                        </a:rPr>
                        <a:t>Attack Path</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100" dirty="0">
                          <a:solidFill>
                            <a:srgbClr val="FFFFFF"/>
                          </a:solidFill>
                          <a:latin typeface="Cousine"/>
                          <a:ea typeface="Cousine"/>
                          <a:cs typeface="Cousine"/>
                          <a:sym typeface="Cousine"/>
                        </a:rPr>
                        <a:t>Vehicle</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extLst>
                  <a:ext uri="{0D108BD9-81ED-4DB2-BD59-A6C34878D82A}">
                    <a16:rowId xmlns:a16="http://schemas.microsoft.com/office/drawing/2014/main" val="10000"/>
                  </a:ext>
                </a:extLst>
              </a:tr>
              <a:tr h="792088">
                <a:tc>
                  <a:txBody>
                    <a:bodyPr/>
                    <a:lstStyle/>
                    <a:p>
                      <a:pPr marL="0" lvl="0" indent="0" algn="r" rtl="0">
                        <a:spcBef>
                          <a:spcPts val="0"/>
                        </a:spcBef>
                        <a:spcAft>
                          <a:spcPts val="0"/>
                        </a:spcAft>
                        <a:buNone/>
                      </a:pPr>
                      <a:r>
                        <a:rPr lang="en-US" sz="800" b="0" dirty="0">
                          <a:solidFill>
                            <a:srgbClr val="FFFFFF"/>
                          </a:solidFill>
                          <a:latin typeface="Cousine"/>
                          <a:ea typeface="Cousine"/>
                          <a:cs typeface="Cousine"/>
                          <a:sym typeface="Cousine"/>
                        </a:rPr>
                        <a:t>Brute force attack on security access lead to extraction of the key in 1.5 days.</a:t>
                      </a:r>
                      <a:endParaRPr sz="800" b="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900" b="0" dirty="0">
                          <a:solidFill>
                            <a:srgbClr val="FFFFFF"/>
                          </a:solidFill>
                          <a:latin typeface="Cousine"/>
                          <a:ea typeface="Cousine"/>
                          <a:cs typeface="Cousine"/>
                          <a:sym typeface="Cousine"/>
                        </a:rPr>
                        <a:t>Experimental Security Analysis of a Modern Automobile</a:t>
                      </a:r>
                    </a:p>
                    <a:p>
                      <a:pPr marL="0" lvl="0" indent="0" algn="ctr" rtl="0">
                        <a:spcBef>
                          <a:spcPts val="0"/>
                        </a:spcBef>
                        <a:spcAft>
                          <a:spcPts val="0"/>
                        </a:spcAft>
                        <a:buNone/>
                      </a:pPr>
                      <a:r>
                        <a:rPr lang="en-US" sz="900" b="0" dirty="0">
                          <a:solidFill>
                            <a:srgbClr val="FFFFFF"/>
                          </a:solidFill>
                          <a:latin typeface="Cousine"/>
                          <a:ea typeface="Cousine"/>
                          <a:cs typeface="Cousine"/>
                          <a:sym typeface="Cousine"/>
                        </a:rPr>
                        <a:t>K. </a:t>
                      </a:r>
                      <a:r>
                        <a:rPr lang="en-US" sz="900" b="0" dirty="0" err="1">
                          <a:solidFill>
                            <a:srgbClr val="FFFFFF"/>
                          </a:solidFill>
                          <a:latin typeface="Cousine"/>
                          <a:ea typeface="Cousine"/>
                          <a:cs typeface="Cousine"/>
                          <a:sym typeface="Cousine"/>
                        </a:rPr>
                        <a:t>Koscher</a:t>
                      </a:r>
                      <a:r>
                        <a:rPr lang="en-US" sz="900" b="0" dirty="0">
                          <a:solidFill>
                            <a:srgbClr val="FFFFFF"/>
                          </a:solidFill>
                          <a:latin typeface="Cousine"/>
                          <a:ea typeface="Cousine"/>
                          <a:cs typeface="Cousine"/>
                          <a:sym typeface="Cousine"/>
                        </a:rPr>
                        <a:t>, et. Al</a:t>
                      </a:r>
                      <a:endParaRPr sz="900" b="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en-US" sz="500" b="0" dirty="0">
                          <a:solidFill>
                            <a:srgbClr val="FFFFFF"/>
                          </a:solidFill>
                          <a:latin typeface="Cousine"/>
                          <a:ea typeface="Cousine"/>
                          <a:cs typeface="Cousine"/>
                          <a:sym typeface="Cousine"/>
                        </a:rPr>
                        <a:t>Physical access to ECU (removed from car).</a:t>
                      </a:r>
                    </a:p>
                    <a:p>
                      <a:pPr marL="0" lvl="0" indent="0" algn="ctr" rtl="0">
                        <a:spcBef>
                          <a:spcPts val="0"/>
                        </a:spcBef>
                        <a:spcAft>
                          <a:spcPts val="0"/>
                        </a:spcAft>
                        <a:buNone/>
                      </a:pPr>
                      <a:r>
                        <a:rPr lang="en-US" sz="500" b="0" dirty="0">
                          <a:solidFill>
                            <a:srgbClr val="FFFFFF"/>
                          </a:solidFill>
                          <a:latin typeface="Cousine"/>
                          <a:ea typeface="Cousine"/>
                          <a:cs typeface="Cousine"/>
                          <a:sym typeface="Cousine"/>
                        </a:rPr>
                        <a:t>Supply Voltage applied to ECU.</a:t>
                      </a:r>
                    </a:p>
                    <a:p>
                      <a:pPr marL="0" lvl="0" indent="0" algn="ctr" rtl="0">
                        <a:spcBef>
                          <a:spcPts val="0"/>
                        </a:spcBef>
                        <a:spcAft>
                          <a:spcPts val="0"/>
                        </a:spcAft>
                        <a:buNone/>
                      </a:pPr>
                      <a:r>
                        <a:rPr lang="en-US" sz="500" b="0" dirty="0">
                          <a:solidFill>
                            <a:srgbClr val="FFFFFF"/>
                          </a:solidFill>
                          <a:latin typeface="Cousine"/>
                          <a:ea typeface="Cousine"/>
                          <a:cs typeface="Cousine"/>
                          <a:sym typeface="Cousine"/>
                        </a:rPr>
                        <a:t>CAN-to-USB-Converter and oscilloscope connected to ECU.</a:t>
                      </a:r>
                    </a:p>
                    <a:p>
                      <a:pPr marL="0" lvl="0" indent="0" algn="ctr" rtl="0">
                        <a:spcBef>
                          <a:spcPts val="0"/>
                        </a:spcBef>
                        <a:spcAft>
                          <a:spcPts val="0"/>
                        </a:spcAft>
                        <a:buNone/>
                      </a:pPr>
                      <a:r>
                        <a:rPr lang="en-US" sz="500" b="0" dirty="0">
                          <a:solidFill>
                            <a:srgbClr val="FFFFFF"/>
                          </a:solidFill>
                          <a:latin typeface="Cousine"/>
                          <a:ea typeface="Cousine"/>
                          <a:cs typeface="Cousine"/>
                          <a:sym typeface="Cousine"/>
                        </a:rPr>
                        <a:t>Brute forcing the seeds from the security access by sending of CAN diagnostic messages with </a:t>
                      </a:r>
                      <a:r>
                        <a:rPr lang="en-US" sz="500" b="0" dirty="0" err="1">
                          <a:solidFill>
                            <a:srgbClr val="FFFFFF"/>
                          </a:solidFill>
                          <a:latin typeface="Cousine"/>
                          <a:ea typeface="Cousine"/>
                          <a:cs typeface="Cousine"/>
                          <a:sym typeface="Cousine"/>
                        </a:rPr>
                        <a:t>varrying</a:t>
                      </a:r>
                      <a:r>
                        <a:rPr lang="en-US" sz="500" b="0" dirty="0">
                          <a:solidFill>
                            <a:srgbClr val="FFFFFF"/>
                          </a:solidFill>
                          <a:latin typeface="Cousine"/>
                          <a:ea typeface="Cousine"/>
                          <a:cs typeface="Cousine"/>
                          <a:sym typeface="Cousine"/>
                        </a:rPr>
                        <a:t> seeds.</a:t>
                      </a:r>
                    </a:p>
                    <a:p>
                      <a:pPr marL="0" lvl="0" indent="0" algn="ctr" rtl="0">
                        <a:spcBef>
                          <a:spcPts val="0"/>
                        </a:spcBef>
                        <a:spcAft>
                          <a:spcPts val="0"/>
                        </a:spcAft>
                        <a:buNone/>
                      </a:pPr>
                      <a:r>
                        <a:rPr lang="en-US" sz="500" b="0" dirty="0">
                          <a:solidFill>
                            <a:srgbClr val="FFFFFF"/>
                          </a:solidFill>
                          <a:latin typeface="Cousine"/>
                          <a:ea typeface="Cousine"/>
                          <a:cs typeface="Cousine"/>
                          <a:sym typeface="Cousine"/>
                        </a:rPr>
                        <a:t>During brute force: </a:t>
                      </a:r>
                      <a:r>
                        <a:rPr lang="en-US" sz="500" b="0" dirty="0" err="1">
                          <a:solidFill>
                            <a:srgbClr val="FFFFFF"/>
                          </a:solidFill>
                          <a:latin typeface="Cousine"/>
                          <a:ea typeface="Cousine"/>
                          <a:cs typeface="Cousine"/>
                          <a:sym typeface="Cousine"/>
                        </a:rPr>
                        <a:t>powercycling</a:t>
                      </a:r>
                      <a:r>
                        <a:rPr lang="en-US" sz="500" b="0" dirty="0">
                          <a:solidFill>
                            <a:srgbClr val="FFFFFF"/>
                          </a:solidFill>
                          <a:latin typeface="Cousine"/>
                          <a:ea typeface="Cousine"/>
                          <a:cs typeface="Cousine"/>
                          <a:sym typeface="Cousine"/>
                        </a:rPr>
                        <a:t> of the ECU to reduce the brute force time because of sending </a:t>
                      </a:r>
                      <a:r>
                        <a:rPr lang="en-US" sz="500" b="0" dirty="0" err="1">
                          <a:solidFill>
                            <a:srgbClr val="FFFFFF"/>
                          </a:solidFill>
                          <a:latin typeface="Cousine"/>
                          <a:ea typeface="Cousine"/>
                          <a:cs typeface="Cousine"/>
                          <a:sym typeface="Cousine"/>
                        </a:rPr>
                        <a:t>intervall</a:t>
                      </a:r>
                      <a:r>
                        <a:rPr lang="en-US" sz="500" b="0" dirty="0">
                          <a:solidFill>
                            <a:srgbClr val="FFFFFF"/>
                          </a:solidFill>
                          <a:latin typeface="Cousine"/>
                          <a:ea typeface="Cousine"/>
                          <a:cs typeface="Cousine"/>
                          <a:sym typeface="Cousine"/>
                        </a:rPr>
                        <a:t> (see restrictions)</a:t>
                      </a:r>
                      <a:endParaRPr sz="500" b="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800" b="0" dirty="0">
                          <a:solidFill>
                            <a:srgbClr val="FFFFFF"/>
                          </a:solidFill>
                          <a:latin typeface="Cousine"/>
                          <a:ea typeface="Cousine"/>
                          <a:cs typeface="Cousine"/>
                          <a:sym typeface="Cousine"/>
                        </a:rPr>
                        <a:t>N/A</a:t>
                      </a:r>
                      <a:endParaRPr sz="800" b="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extLst>
                  <a:ext uri="{0D108BD9-81ED-4DB2-BD59-A6C34878D82A}">
                    <a16:rowId xmlns:a16="http://schemas.microsoft.com/office/drawing/2014/main" val="10001"/>
                  </a:ext>
                </a:extLst>
              </a:tr>
              <a:tr h="1008112">
                <a:tc>
                  <a:txBody>
                    <a:bodyPr/>
                    <a:lstStyle/>
                    <a:p>
                      <a:pPr marL="0" lvl="0" indent="0" algn="r" rtl="0">
                        <a:spcBef>
                          <a:spcPts val="0"/>
                        </a:spcBef>
                        <a:spcAft>
                          <a:spcPts val="0"/>
                        </a:spcAft>
                        <a:buNone/>
                      </a:pPr>
                      <a:r>
                        <a:rPr lang="en-US" sz="800" b="0" dirty="0">
                          <a:solidFill>
                            <a:srgbClr val="FFFFFF"/>
                          </a:solidFill>
                          <a:latin typeface="Cousine"/>
                          <a:ea typeface="Cousine"/>
                          <a:cs typeface="Cousine"/>
                          <a:sym typeface="Cousine"/>
                        </a:rPr>
                        <a:t>Extraction of the security access keys from the Parking Assistance Module or the Ford Integrated Diagnostic Software tool by Reverse Engineering of the firmware.</a:t>
                      </a:r>
                      <a:endParaRPr sz="800" b="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900" b="0" dirty="0">
                          <a:solidFill>
                            <a:srgbClr val="FFFFFF"/>
                          </a:solidFill>
                          <a:latin typeface="Cousine"/>
                          <a:ea typeface="Cousine"/>
                          <a:cs typeface="Cousine"/>
                          <a:sym typeface="Cousine"/>
                        </a:rPr>
                        <a:t>Adventures in Automotive Networks and Control Units  </a:t>
                      </a:r>
                    </a:p>
                    <a:p>
                      <a:pPr marL="0" lvl="0" indent="0" algn="ctr" rtl="0">
                        <a:spcBef>
                          <a:spcPts val="0"/>
                        </a:spcBef>
                        <a:spcAft>
                          <a:spcPts val="0"/>
                        </a:spcAft>
                        <a:buNone/>
                      </a:pPr>
                      <a:r>
                        <a:rPr lang="en-US" sz="900" b="0" dirty="0">
                          <a:solidFill>
                            <a:srgbClr val="FFFFFF"/>
                          </a:solidFill>
                          <a:latin typeface="Cousine"/>
                          <a:ea typeface="Cousine"/>
                          <a:cs typeface="Cousine"/>
                          <a:sym typeface="Cousine"/>
                        </a:rPr>
                        <a:t>C. </a:t>
                      </a:r>
                      <a:r>
                        <a:rPr lang="en-US" sz="900" b="0" dirty="0" err="1">
                          <a:solidFill>
                            <a:srgbClr val="FFFFFF"/>
                          </a:solidFill>
                          <a:latin typeface="Cousine"/>
                          <a:ea typeface="Cousine"/>
                          <a:cs typeface="Cousine"/>
                          <a:sym typeface="Cousine"/>
                        </a:rPr>
                        <a:t>Valasek</a:t>
                      </a:r>
                      <a:r>
                        <a:rPr lang="en-US" sz="900" b="0" dirty="0">
                          <a:solidFill>
                            <a:srgbClr val="FFFFFF"/>
                          </a:solidFill>
                          <a:latin typeface="Cousine"/>
                          <a:ea typeface="Cousine"/>
                          <a:cs typeface="Cousine"/>
                          <a:sym typeface="Cousine"/>
                        </a:rPr>
                        <a:t>, et. al.</a:t>
                      </a:r>
                      <a:endParaRPr sz="900" b="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en-US" sz="500" b="0" dirty="0">
                          <a:solidFill>
                            <a:srgbClr val="FFFFFF"/>
                          </a:solidFill>
                          <a:latin typeface="Cousine"/>
                          <a:ea typeface="Cousine"/>
                          <a:cs typeface="Cousine"/>
                          <a:sym typeface="Cousine"/>
                        </a:rPr>
                        <a:t>Extraction of Park Assistance Module firmware or Ford Integrated Diagnostic Software tool (IDS). </a:t>
                      </a:r>
                    </a:p>
                    <a:p>
                      <a:pPr marL="0" lvl="0" indent="0" algn="ctr" rtl="0">
                        <a:spcBef>
                          <a:spcPts val="0"/>
                        </a:spcBef>
                        <a:spcAft>
                          <a:spcPts val="0"/>
                        </a:spcAft>
                        <a:buNone/>
                      </a:pPr>
                      <a:r>
                        <a:rPr lang="en-US" sz="500" b="0" dirty="0">
                          <a:solidFill>
                            <a:srgbClr val="FFFFFF"/>
                          </a:solidFill>
                          <a:latin typeface="Cousine"/>
                          <a:ea typeface="Cousine"/>
                          <a:cs typeface="Cousine"/>
                          <a:sym typeface="Cousine"/>
                        </a:rPr>
                        <a:t>Reverse Engineering of the IDS.</a:t>
                      </a:r>
                      <a:endParaRPr sz="500" b="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800" b="0" dirty="0">
                          <a:solidFill>
                            <a:srgbClr val="FFFFFF"/>
                          </a:solidFill>
                          <a:latin typeface="Cousine"/>
                          <a:ea typeface="Cousine"/>
                          <a:cs typeface="Cousine"/>
                          <a:sym typeface="Cousine"/>
                        </a:rPr>
                        <a:t>Ford </a:t>
                      </a:r>
                    </a:p>
                    <a:p>
                      <a:pPr marL="0" lvl="0" indent="0" algn="ctr" rtl="0">
                        <a:spcBef>
                          <a:spcPts val="0"/>
                        </a:spcBef>
                        <a:spcAft>
                          <a:spcPts val="0"/>
                        </a:spcAft>
                        <a:buNone/>
                      </a:pPr>
                      <a:r>
                        <a:rPr lang="pl-PL" sz="800" b="0" dirty="0">
                          <a:solidFill>
                            <a:srgbClr val="FFFFFF"/>
                          </a:solidFill>
                          <a:latin typeface="Cousine"/>
                          <a:ea typeface="Cousine"/>
                          <a:cs typeface="Cousine"/>
                          <a:sym typeface="Cousine"/>
                        </a:rPr>
                        <a:t>Escape</a:t>
                      </a:r>
                    </a:p>
                    <a:p>
                      <a:pPr marL="0" lvl="0" indent="0" algn="ctr" rtl="0">
                        <a:spcBef>
                          <a:spcPts val="0"/>
                        </a:spcBef>
                        <a:spcAft>
                          <a:spcPts val="0"/>
                        </a:spcAft>
                        <a:buNone/>
                      </a:pPr>
                      <a:r>
                        <a:rPr lang="pl-PL" sz="800" b="0" dirty="0">
                          <a:solidFill>
                            <a:srgbClr val="FFFFFF"/>
                          </a:solidFill>
                          <a:latin typeface="Cousine"/>
                          <a:ea typeface="Cousine"/>
                          <a:cs typeface="Cousine"/>
                          <a:sym typeface="Cousine"/>
                        </a:rPr>
                        <a:t>2010</a:t>
                      </a:r>
                      <a:endParaRPr sz="800" b="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extLst>
                  <a:ext uri="{0D108BD9-81ED-4DB2-BD59-A6C34878D82A}">
                    <a16:rowId xmlns:a16="http://schemas.microsoft.com/office/drawing/2014/main" val="10002"/>
                  </a:ext>
                </a:extLst>
              </a:tr>
              <a:tr h="354789">
                <a:tc>
                  <a:txBody>
                    <a:bodyPr/>
                    <a:lstStyle/>
                    <a:p>
                      <a:pPr marL="0" lvl="0" indent="0" algn="r" rtl="0">
                        <a:spcBef>
                          <a:spcPts val="0"/>
                        </a:spcBef>
                        <a:spcAft>
                          <a:spcPts val="0"/>
                        </a:spcAft>
                        <a:buNone/>
                      </a:pPr>
                      <a:r>
                        <a:rPr lang="en-US" sz="800" b="0" dirty="0">
                          <a:solidFill>
                            <a:srgbClr val="FFFFFF"/>
                          </a:solidFill>
                          <a:latin typeface="Cousine"/>
                          <a:ea typeface="Cousine"/>
                          <a:cs typeface="Cousine"/>
                          <a:sym typeface="Cousine"/>
                        </a:rPr>
                        <a:t>Breaking the security access by reverse engineering the data traffic and reverse engineering the </a:t>
                      </a:r>
                      <a:r>
                        <a:rPr lang="en-US" sz="800" b="0" dirty="0" err="1">
                          <a:solidFill>
                            <a:srgbClr val="FFFFFF"/>
                          </a:solidFill>
                          <a:latin typeface="Cousine"/>
                          <a:ea typeface="Cousine"/>
                          <a:cs typeface="Cousine"/>
                          <a:sym typeface="Cousine"/>
                        </a:rPr>
                        <a:t>the</a:t>
                      </a:r>
                      <a:r>
                        <a:rPr lang="en-US" sz="800" b="0" dirty="0">
                          <a:solidFill>
                            <a:srgbClr val="FFFFFF"/>
                          </a:solidFill>
                          <a:latin typeface="Cousine"/>
                          <a:ea typeface="Cousine"/>
                          <a:cs typeface="Cousine"/>
                          <a:sym typeface="Cousine"/>
                        </a:rPr>
                        <a:t> security access algorithm with extracted seed and key pairs</a:t>
                      </a:r>
                      <a:endParaRPr sz="800" b="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de-DE" sz="900" b="0" dirty="0">
                          <a:solidFill>
                            <a:srgbClr val="FFFFFF"/>
                          </a:solidFill>
                          <a:latin typeface="Cousine"/>
                          <a:ea typeface="Cousine"/>
                          <a:cs typeface="Cousine"/>
                          <a:sym typeface="Cousine"/>
                        </a:rPr>
                        <a:t>Kommunikation mit dem Diagnosetester über CAN Interface</a:t>
                      </a:r>
                    </a:p>
                    <a:p>
                      <a:pPr marL="0" lvl="0" indent="0" algn="ctr" rtl="0">
                        <a:spcBef>
                          <a:spcPts val="0"/>
                        </a:spcBef>
                        <a:spcAft>
                          <a:spcPts val="0"/>
                        </a:spcAft>
                        <a:buNone/>
                      </a:pPr>
                      <a:r>
                        <a:rPr lang="de-DE" sz="900" b="0" dirty="0">
                          <a:solidFill>
                            <a:srgbClr val="FFFFFF"/>
                          </a:solidFill>
                          <a:latin typeface="Cousine"/>
                          <a:ea typeface="Cousine"/>
                          <a:cs typeface="Cousine"/>
                          <a:sym typeface="Cousine"/>
                        </a:rPr>
                        <a:t>T. </a:t>
                      </a:r>
                      <a:r>
                        <a:rPr lang="de-DE" sz="900" b="0" dirty="0" err="1">
                          <a:solidFill>
                            <a:srgbClr val="FFFFFF"/>
                          </a:solidFill>
                          <a:latin typeface="Cousine"/>
                          <a:ea typeface="Cousine"/>
                          <a:cs typeface="Cousine"/>
                          <a:sym typeface="Cousine"/>
                        </a:rPr>
                        <a:t>Rensen</a:t>
                      </a:r>
                      <a:endParaRPr sz="900" b="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en-US" sz="500" b="0" dirty="0">
                          <a:solidFill>
                            <a:srgbClr val="FFFFFF"/>
                          </a:solidFill>
                          <a:latin typeface="Cousine"/>
                          <a:ea typeface="Cousine"/>
                          <a:cs typeface="Cousine"/>
                          <a:sym typeface="Cousine"/>
                        </a:rPr>
                        <a:t>Capturing CAN data traffic while a diagnostic tester is doing the security access routine with a vehicles ECU. </a:t>
                      </a:r>
                    </a:p>
                    <a:p>
                      <a:pPr marL="0" lvl="0" indent="0" algn="ctr" rtl="0">
                        <a:spcBef>
                          <a:spcPts val="0"/>
                        </a:spcBef>
                        <a:spcAft>
                          <a:spcPts val="0"/>
                        </a:spcAft>
                        <a:buNone/>
                      </a:pPr>
                      <a:r>
                        <a:rPr lang="en-US" sz="500" b="0" dirty="0">
                          <a:solidFill>
                            <a:srgbClr val="FFFFFF"/>
                          </a:solidFill>
                          <a:latin typeface="Cousine"/>
                          <a:ea typeface="Cousine"/>
                          <a:cs typeface="Cousine"/>
                          <a:sym typeface="Cousine"/>
                        </a:rPr>
                        <a:t>Sending different seeds to the diagnostic tester in order to capture the relating keys.</a:t>
                      </a:r>
                    </a:p>
                    <a:p>
                      <a:pPr marL="0" lvl="0" indent="0" algn="ctr" rtl="0">
                        <a:spcBef>
                          <a:spcPts val="0"/>
                        </a:spcBef>
                        <a:spcAft>
                          <a:spcPts val="0"/>
                        </a:spcAft>
                        <a:buNone/>
                      </a:pPr>
                      <a:r>
                        <a:rPr lang="en-US" sz="500" b="0" dirty="0">
                          <a:solidFill>
                            <a:srgbClr val="FFFFFF"/>
                          </a:solidFill>
                          <a:latin typeface="Cousine"/>
                          <a:ea typeface="Cousine"/>
                          <a:cs typeface="Cousine"/>
                          <a:sym typeface="Cousine"/>
                        </a:rPr>
                        <a:t>Manual reverse engineering of the security access algorithm.</a:t>
                      </a:r>
                      <a:endParaRPr sz="500" b="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800" b="0" dirty="0">
                          <a:solidFill>
                            <a:srgbClr val="FFFFFF"/>
                          </a:solidFill>
                          <a:latin typeface="Cousine"/>
                          <a:ea typeface="Cousine"/>
                          <a:cs typeface="Cousine"/>
                          <a:sym typeface="Cousine"/>
                        </a:rPr>
                        <a:t>Toyota </a:t>
                      </a:r>
                    </a:p>
                    <a:p>
                      <a:pPr marL="0" lvl="0" indent="0" algn="ctr" rtl="0">
                        <a:spcBef>
                          <a:spcPts val="0"/>
                        </a:spcBef>
                        <a:spcAft>
                          <a:spcPts val="0"/>
                        </a:spcAft>
                        <a:buNone/>
                      </a:pPr>
                      <a:r>
                        <a:rPr lang="pl-PL" sz="800" b="0" dirty="0">
                          <a:solidFill>
                            <a:srgbClr val="FFFFFF"/>
                          </a:solidFill>
                          <a:latin typeface="Cousine"/>
                          <a:ea typeface="Cousine"/>
                          <a:cs typeface="Cousine"/>
                          <a:sym typeface="Cousine"/>
                        </a:rPr>
                        <a:t>Prius</a:t>
                      </a:r>
                    </a:p>
                    <a:p>
                      <a:pPr marL="0" lvl="0" indent="0" algn="ctr" rtl="0">
                        <a:spcBef>
                          <a:spcPts val="0"/>
                        </a:spcBef>
                        <a:spcAft>
                          <a:spcPts val="0"/>
                        </a:spcAft>
                        <a:buNone/>
                      </a:pPr>
                      <a:r>
                        <a:rPr lang="pl-PL" sz="800" b="0" dirty="0">
                          <a:solidFill>
                            <a:srgbClr val="FFFFFF"/>
                          </a:solidFill>
                          <a:latin typeface="Cousine"/>
                          <a:ea typeface="Cousine"/>
                          <a:cs typeface="Cousine"/>
                          <a:sym typeface="Cousine"/>
                        </a:rPr>
                        <a:t>2010</a:t>
                      </a:r>
                      <a:endParaRPr sz="800" b="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extLst>
                  <a:ext uri="{0D108BD9-81ED-4DB2-BD59-A6C34878D82A}">
                    <a16:rowId xmlns:a16="http://schemas.microsoft.com/office/drawing/2014/main" val="10003"/>
                  </a:ext>
                </a:extLst>
              </a:tr>
              <a:tr h="538433">
                <a:tc>
                  <a:txBody>
                    <a:bodyPr/>
                    <a:lstStyle/>
                    <a:p>
                      <a:pPr marL="0" lvl="0" indent="0" algn="r" rtl="0">
                        <a:spcBef>
                          <a:spcPts val="0"/>
                        </a:spcBef>
                        <a:spcAft>
                          <a:spcPts val="0"/>
                        </a:spcAft>
                        <a:buNone/>
                      </a:pPr>
                      <a:r>
                        <a:rPr lang="pl-PL" sz="800" b="0" dirty="0">
                          <a:solidFill>
                            <a:srgbClr val="FFFFFF"/>
                          </a:solidFill>
                          <a:latin typeface="Cousine"/>
                          <a:ea typeface="Cousine"/>
                          <a:cs typeface="Cousine"/>
                          <a:sym typeface="Cousine"/>
                        </a:rPr>
                        <a:t>Security access algorithm reverse enginered from the ECU(IC,BCM)  firmware of four major automotive manufacturers</a:t>
                      </a:r>
                      <a:endParaRPr sz="800" b="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800" b="0" dirty="0">
                          <a:solidFill>
                            <a:srgbClr val="FFFFFF"/>
                          </a:solidFill>
                          <a:latin typeface="Cousine"/>
                          <a:ea typeface="Cousine"/>
                          <a:cs typeface="Cousine"/>
                          <a:sym typeface="Cousine"/>
                        </a:rPr>
                        <a:t>Beneath the Bonnet: a Breakdown of Diagnostic</a:t>
                      </a:r>
                    </a:p>
                    <a:p>
                      <a:pPr marL="0" lvl="0" indent="0" algn="ctr" rtl="0">
                        <a:spcBef>
                          <a:spcPts val="0"/>
                        </a:spcBef>
                        <a:spcAft>
                          <a:spcPts val="0"/>
                        </a:spcAft>
                        <a:buNone/>
                      </a:pPr>
                      <a:r>
                        <a:rPr lang="en-US" sz="800" b="0" dirty="0">
                          <a:solidFill>
                            <a:srgbClr val="FFFFFF"/>
                          </a:solidFill>
                          <a:latin typeface="Cousine"/>
                          <a:ea typeface="Cousine"/>
                          <a:cs typeface="Cousine"/>
                          <a:sym typeface="Cousine"/>
                        </a:rPr>
                        <a:t>Security</a:t>
                      </a:r>
                      <a:endParaRPr sz="800" b="0"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pl-PL" sz="500" b="0" dirty="0">
                          <a:solidFill>
                            <a:srgbClr val="FFFFFF"/>
                          </a:solidFill>
                          <a:latin typeface="Cousine"/>
                          <a:ea typeface="Cousine"/>
                          <a:cs typeface="Cousine"/>
                          <a:sym typeface="Cousine"/>
                        </a:rPr>
                        <a:t>Reverse enginere firmware</a:t>
                      </a:r>
                    </a:p>
                    <a:p>
                      <a:pPr marL="0" lvl="0" indent="0" algn="ctr" rtl="0">
                        <a:spcBef>
                          <a:spcPts val="0"/>
                        </a:spcBef>
                        <a:spcAft>
                          <a:spcPts val="0"/>
                        </a:spcAft>
                        <a:buNone/>
                      </a:pPr>
                      <a:r>
                        <a:rPr lang="pl-PL" sz="500" b="0" dirty="0">
                          <a:solidFill>
                            <a:srgbClr val="FFFFFF"/>
                          </a:solidFill>
                          <a:latin typeface="Cousine"/>
                          <a:ea typeface="Cousine"/>
                          <a:cs typeface="Cousine"/>
                          <a:sym typeface="Cousine"/>
                        </a:rPr>
                        <a:t>Analyse seed key algorithm </a:t>
                      </a:r>
                      <a:endParaRPr sz="500" b="0"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pl-PL" sz="800" b="0" dirty="0">
                          <a:solidFill>
                            <a:srgbClr val="FFFFFF"/>
                          </a:solidFill>
                          <a:latin typeface="Cousine"/>
                          <a:ea typeface="Cousine"/>
                          <a:cs typeface="Cousine"/>
                          <a:sym typeface="Cousine"/>
                        </a:rPr>
                        <a:t>Ford - Focus, Fiesta</a:t>
                      </a:r>
                    </a:p>
                    <a:p>
                      <a:pPr marL="0" lvl="0" indent="0" algn="ctr" rtl="0">
                        <a:spcBef>
                          <a:spcPts val="0"/>
                        </a:spcBef>
                        <a:spcAft>
                          <a:spcPts val="0"/>
                        </a:spcAft>
                        <a:buNone/>
                      </a:pPr>
                      <a:r>
                        <a:rPr lang="pl-PL" sz="800" b="0" dirty="0">
                          <a:solidFill>
                            <a:srgbClr val="FFFFFF"/>
                          </a:solidFill>
                          <a:latin typeface="Cousine"/>
                          <a:ea typeface="Cousine"/>
                          <a:cs typeface="Cousine"/>
                          <a:sym typeface="Cousine"/>
                        </a:rPr>
                        <a:t>Volvo – V50</a:t>
                      </a:r>
                    </a:p>
                    <a:p>
                      <a:pPr marL="0" lvl="0" indent="0" algn="ctr" rtl="0">
                        <a:spcBef>
                          <a:spcPts val="0"/>
                        </a:spcBef>
                        <a:spcAft>
                          <a:spcPts val="0"/>
                        </a:spcAft>
                        <a:buNone/>
                      </a:pPr>
                      <a:r>
                        <a:rPr lang="pl-PL" sz="800" b="0" dirty="0">
                          <a:solidFill>
                            <a:srgbClr val="FFFFFF"/>
                          </a:solidFill>
                          <a:latin typeface="Cousine"/>
                          <a:ea typeface="Cousine"/>
                          <a:cs typeface="Cousine"/>
                          <a:sym typeface="Cousine"/>
                        </a:rPr>
                        <a:t>Fiat – Grande Punto</a:t>
                      </a:r>
                      <a:endParaRPr sz="800" b="0"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extLst>
                  <a:ext uri="{0D108BD9-81ED-4DB2-BD59-A6C34878D82A}">
                    <a16:rowId xmlns:a16="http://schemas.microsoft.com/office/drawing/2014/main" val="2006949088"/>
                  </a:ext>
                </a:extLst>
              </a:tr>
            </a:tbl>
          </a:graphicData>
        </a:graphic>
      </p:graphicFrame>
    </p:spTree>
    <p:extLst>
      <p:ext uri="{BB962C8B-B14F-4D97-AF65-F5344CB8AC3E}">
        <p14:creationId xmlns:p14="http://schemas.microsoft.com/office/powerpoint/2010/main" val="3877613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546A26-BF57-8706-8CA5-DA7F538FF7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9222" name="Picture 6" descr="Digital Signature vs Digital Certificate - The Key Differences!">
            <a:extLst>
              <a:ext uri="{FF2B5EF4-FFF2-40B4-BE49-F238E27FC236}">
                <a16:creationId xmlns:a16="http://schemas.microsoft.com/office/drawing/2014/main" id="{6E72DEE8-70D6-6111-B265-8509A1F0406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763688" y="195485"/>
            <a:ext cx="5400600" cy="462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83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D969E-5F52-B883-5731-85BD5FF2D632}"/>
              </a:ext>
            </a:extLst>
          </p:cNvPr>
          <p:cNvSpPr>
            <a:spLocks noGrp="1"/>
          </p:cNvSpPr>
          <p:nvPr>
            <p:ph type="title"/>
          </p:nvPr>
        </p:nvSpPr>
        <p:spPr>
          <a:xfrm>
            <a:off x="395536" y="245107"/>
            <a:ext cx="8229600" cy="413400"/>
          </a:xfrm>
        </p:spPr>
        <p:txBody>
          <a:bodyPr/>
          <a:lstStyle/>
          <a:p>
            <a:r>
              <a:rPr lang="pl-PL" dirty="0"/>
              <a:t>Chain of Trust</a:t>
            </a:r>
          </a:p>
        </p:txBody>
      </p:sp>
      <p:sp>
        <p:nvSpPr>
          <p:cNvPr id="6" name="Slide Number Placeholder 5">
            <a:extLst>
              <a:ext uri="{FF2B5EF4-FFF2-40B4-BE49-F238E27FC236}">
                <a16:creationId xmlns:a16="http://schemas.microsoft.com/office/drawing/2014/main" id="{4AB776DD-8F8F-D751-E1B4-B5A40820AF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7" name="Rectangle 6">
            <a:extLst>
              <a:ext uri="{FF2B5EF4-FFF2-40B4-BE49-F238E27FC236}">
                <a16:creationId xmlns:a16="http://schemas.microsoft.com/office/drawing/2014/main" id="{04CF3DCC-4285-0C13-0F01-007A3698D9D3}"/>
              </a:ext>
            </a:extLst>
          </p:cNvPr>
          <p:cNvSpPr/>
          <p:nvPr/>
        </p:nvSpPr>
        <p:spPr>
          <a:xfrm>
            <a:off x="395536" y="1394027"/>
            <a:ext cx="1584176" cy="1800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pl-PL" sz="900" dirty="0"/>
              <a:t>Public Key CA Certificate</a:t>
            </a:r>
          </a:p>
        </p:txBody>
      </p:sp>
      <p:sp>
        <p:nvSpPr>
          <p:cNvPr id="8" name="Rectangle 7">
            <a:extLst>
              <a:ext uri="{FF2B5EF4-FFF2-40B4-BE49-F238E27FC236}">
                <a16:creationId xmlns:a16="http://schemas.microsoft.com/office/drawing/2014/main" id="{16F2ADA7-772B-561D-112B-39AC889E3F5D}"/>
              </a:ext>
            </a:extLst>
          </p:cNvPr>
          <p:cNvSpPr/>
          <p:nvPr/>
        </p:nvSpPr>
        <p:spPr>
          <a:xfrm>
            <a:off x="435169" y="1702780"/>
            <a:ext cx="1504910" cy="792088"/>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pl-PL" sz="700" dirty="0">
                <a:latin typeface="Cousine" panose="020B0604020202020204" charset="0"/>
                <a:cs typeface="Cousine" panose="020B0604020202020204" charset="0"/>
              </a:rPr>
              <a:t>Public Key</a:t>
            </a:r>
          </a:p>
          <a:p>
            <a:r>
              <a:rPr lang="pl-PL" sz="700" dirty="0">
                <a:latin typeface="Cousine" panose="020B0604020202020204" charset="0"/>
                <a:cs typeface="Cousine" panose="020B0604020202020204" charset="0"/>
              </a:rPr>
              <a:t>Subject</a:t>
            </a:r>
          </a:p>
          <a:p>
            <a:r>
              <a:rPr lang="pl-PL" sz="700" dirty="0">
                <a:latin typeface="Cousine" panose="020B0604020202020204" charset="0"/>
                <a:cs typeface="Cousine" panose="020B0604020202020204" charset="0"/>
              </a:rPr>
              <a:t>Valid since. until.</a:t>
            </a:r>
          </a:p>
          <a:p>
            <a:r>
              <a:rPr lang="pl-PL" sz="700" dirty="0">
                <a:latin typeface="Cousine" panose="020B0604020202020204" charset="0"/>
                <a:cs typeface="Cousine" panose="020B0604020202020204" charset="0"/>
              </a:rPr>
              <a:t>Additional Content</a:t>
            </a:r>
          </a:p>
          <a:p>
            <a:endParaRPr lang="pl-PL" sz="700" dirty="0">
              <a:latin typeface="Cousine" panose="020B0604020202020204" charset="0"/>
              <a:cs typeface="Cousine" panose="020B0604020202020204" charset="0"/>
            </a:endParaRPr>
          </a:p>
          <a:p>
            <a:pPr marL="285750" indent="-285750" algn="ctr">
              <a:buFont typeface="Arial" panose="020B0604020202020204" pitchFamily="34" charset="0"/>
              <a:buChar char="•"/>
            </a:pPr>
            <a:endParaRPr lang="pl-PL" sz="700" dirty="0">
              <a:latin typeface="Cousine" panose="020B0604020202020204" charset="0"/>
              <a:cs typeface="Cousine" panose="020B0604020202020204" charset="0"/>
            </a:endParaRPr>
          </a:p>
        </p:txBody>
      </p:sp>
      <p:sp>
        <p:nvSpPr>
          <p:cNvPr id="9" name="Rectangle 8">
            <a:extLst>
              <a:ext uri="{FF2B5EF4-FFF2-40B4-BE49-F238E27FC236}">
                <a16:creationId xmlns:a16="http://schemas.microsoft.com/office/drawing/2014/main" id="{1607836B-5E07-E6EC-9F70-197673F06BD7}"/>
              </a:ext>
            </a:extLst>
          </p:cNvPr>
          <p:cNvSpPr/>
          <p:nvPr/>
        </p:nvSpPr>
        <p:spPr>
          <a:xfrm>
            <a:off x="433309" y="2623601"/>
            <a:ext cx="1504910" cy="180020"/>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pl-PL" sz="700" dirty="0">
                <a:latin typeface="Cousine" panose="020B0604020202020204" charset="0"/>
                <a:cs typeface="Cousine" panose="020B0604020202020204" charset="0"/>
              </a:rPr>
              <a:t>Signature</a:t>
            </a:r>
          </a:p>
        </p:txBody>
      </p:sp>
      <p:sp>
        <p:nvSpPr>
          <p:cNvPr id="10" name="Rectangle 9">
            <a:extLst>
              <a:ext uri="{FF2B5EF4-FFF2-40B4-BE49-F238E27FC236}">
                <a16:creationId xmlns:a16="http://schemas.microsoft.com/office/drawing/2014/main" id="{C218DA78-F61E-4DAF-5660-60738CAF36D5}"/>
              </a:ext>
            </a:extLst>
          </p:cNvPr>
          <p:cNvSpPr/>
          <p:nvPr/>
        </p:nvSpPr>
        <p:spPr>
          <a:xfrm>
            <a:off x="400532" y="3544675"/>
            <a:ext cx="1504910" cy="180020"/>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pl-PL" sz="700" dirty="0">
                <a:latin typeface="Cousine" panose="020B0604020202020204" charset="0"/>
                <a:cs typeface="Cousine" panose="020B0604020202020204" charset="0"/>
              </a:rPr>
              <a:t>Private Key</a:t>
            </a:r>
          </a:p>
        </p:txBody>
      </p:sp>
      <p:pic>
        <p:nvPicPr>
          <p:cNvPr id="12" name="Picture 11" descr="Icon&#10;&#10;Description automatically generated">
            <a:extLst>
              <a:ext uri="{FF2B5EF4-FFF2-40B4-BE49-F238E27FC236}">
                <a16:creationId xmlns:a16="http://schemas.microsoft.com/office/drawing/2014/main" id="{631B800A-63F0-FAB5-2C30-78C548BBDA7B}"/>
              </a:ext>
            </a:extLst>
          </p:cNvPr>
          <p:cNvPicPr>
            <a:picLocks noChangeAspect="1"/>
          </p:cNvPicPr>
          <p:nvPr/>
        </p:nvPicPr>
        <p:blipFill>
          <a:blip r:embed="rId2"/>
          <a:stretch>
            <a:fillRect/>
          </a:stretch>
        </p:blipFill>
        <p:spPr>
          <a:xfrm>
            <a:off x="1521930" y="3531975"/>
            <a:ext cx="307020" cy="307020"/>
          </a:xfrm>
          <a:prstGeom prst="rect">
            <a:avLst/>
          </a:prstGeom>
        </p:spPr>
      </p:pic>
      <p:pic>
        <p:nvPicPr>
          <p:cNvPr id="13" name="Picture 12" descr="Icon&#10;&#10;Description automatically generated">
            <a:extLst>
              <a:ext uri="{FF2B5EF4-FFF2-40B4-BE49-F238E27FC236}">
                <a16:creationId xmlns:a16="http://schemas.microsoft.com/office/drawing/2014/main" id="{52E8D949-4DA6-ACC9-B012-35C835214276}"/>
              </a:ext>
            </a:extLst>
          </p:cNvPr>
          <p:cNvPicPr>
            <a:picLocks noChangeAspect="1"/>
          </p:cNvPicPr>
          <p:nvPr/>
        </p:nvPicPr>
        <p:blipFill>
          <a:blip r:embed="rId2">
            <a:grayscl/>
          </a:blip>
          <a:stretch>
            <a:fillRect/>
          </a:stretch>
        </p:blipFill>
        <p:spPr>
          <a:xfrm>
            <a:off x="1152987" y="1641057"/>
            <a:ext cx="228892" cy="228892"/>
          </a:xfrm>
          <a:prstGeom prst="rect">
            <a:avLst/>
          </a:prstGeom>
        </p:spPr>
      </p:pic>
      <p:sp>
        <p:nvSpPr>
          <p:cNvPr id="14" name="TextBox 13">
            <a:extLst>
              <a:ext uri="{FF2B5EF4-FFF2-40B4-BE49-F238E27FC236}">
                <a16:creationId xmlns:a16="http://schemas.microsoft.com/office/drawing/2014/main" id="{2A873ABA-B859-1671-A032-45706485BB96}"/>
              </a:ext>
            </a:extLst>
          </p:cNvPr>
          <p:cNvSpPr txBox="1"/>
          <p:nvPr/>
        </p:nvSpPr>
        <p:spPr>
          <a:xfrm>
            <a:off x="474802" y="1095216"/>
            <a:ext cx="1504910" cy="261610"/>
          </a:xfrm>
          <a:prstGeom prst="rect">
            <a:avLst/>
          </a:prstGeom>
          <a:noFill/>
        </p:spPr>
        <p:txBody>
          <a:bodyPr wrap="square">
            <a:spAutoFit/>
          </a:bodyPr>
          <a:lstStyle/>
          <a:p>
            <a:r>
              <a:rPr lang="pl-PL" sz="1050" b="1" i="0" dirty="0">
                <a:solidFill>
                  <a:schemeClr val="bg1">
                    <a:lumMod val="95000"/>
                  </a:schemeClr>
                </a:solidFill>
                <a:effectLst/>
                <a:latin typeface="Cousine" panose="020B0604020202020204" charset="0"/>
                <a:cs typeface="Cousine" panose="020B0604020202020204" charset="0"/>
              </a:rPr>
              <a:t>Root Certificate</a:t>
            </a:r>
            <a:endParaRPr lang="pl-PL" sz="1050" dirty="0">
              <a:solidFill>
                <a:schemeClr val="bg1">
                  <a:lumMod val="95000"/>
                </a:schemeClr>
              </a:solidFill>
              <a:latin typeface="Cousine" panose="020B0604020202020204" charset="0"/>
              <a:cs typeface="Cousine" panose="020B0604020202020204" charset="0"/>
            </a:endParaRPr>
          </a:p>
        </p:txBody>
      </p:sp>
      <p:sp>
        <p:nvSpPr>
          <p:cNvPr id="15" name="Rectangle 14">
            <a:extLst>
              <a:ext uri="{FF2B5EF4-FFF2-40B4-BE49-F238E27FC236}">
                <a16:creationId xmlns:a16="http://schemas.microsoft.com/office/drawing/2014/main" id="{AD99C74C-0240-E34D-5CCA-9C773CEBBD7E}"/>
              </a:ext>
            </a:extLst>
          </p:cNvPr>
          <p:cNvSpPr/>
          <p:nvPr/>
        </p:nvSpPr>
        <p:spPr>
          <a:xfrm>
            <a:off x="3286068" y="1754524"/>
            <a:ext cx="1584176" cy="1800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pl-PL" sz="900" dirty="0"/>
              <a:t>Public Key CA Certificate</a:t>
            </a:r>
          </a:p>
        </p:txBody>
      </p:sp>
      <p:sp>
        <p:nvSpPr>
          <p:cNvPr id="16" name="Rectangle 15">
            <a:extLst>
              <a:ext uri="{FF2B5EF4-FFF2-40B4-BE49-F238E27FC236}">
                <a16:creationId xmlns:a16="http://schemas.microsoft.com/office/drawing/2014/main" id="{F07BE8EF-65A2-8EBE-A629-86075321B34F}"/>
              </a:ext>
            </a:extLst>
          </p:cNvPr>
          <p:cNvSpPr/>
          <p:nvPr/>
        </p:nvSpPr>
        <p:spPr>
          <a:xfrm>
            <a:off x="3325701" y="2063277"/>
            <a:ext cx="1504910" cy="792088"/>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pl-PL" sz="700" dirty="0">
                <a:latin typeface="Cousine" panose="020B0604020202020204" charset="0"/>
                <a:cs typeface="Cousine" panose="020B0604020202020204" charset="0"/>
              </a:rPr>
              <a:t>Public Key</a:t>
            </a:r>
          </a:p>
          <a:p>
            <a:r>
              <a:rPr lang="pl-PL" sz="700" dirty="0">
                <a:latin typeface="Cousine" panose="020B0604020202020204" charset="0"/>
                <a:cs typeface="Cousine" panose="020B0604020202020204" charset="0"/>
              </a:rPr>
              <a:t>Subject</a:t>
            </a:r>
          </a:p>
          <a:p>
            <a:r>
              <a:rPr lang="pl-PL" sz="700" dirty="0">
                <a:latin typeface="Cousine" panose="020B0604020202020204" charset="0"/>
                <a:cs typeface="Cousine" panose="020B0604020202020204" charset="0"/>
              </a:rPr>
              <a:t>Valid since. until.</a:t>
            </a:r>
          </a:p>
          <a:p>
            <a:r>
              <a:rPr lang="pl-PL" sz="700" dirty="0">
                <a:latin typeface="Cousine" panose="020B0604020202020204" charset="0"/>
                <a:cs typeface="Cousine" panose="020B0604020202020204" charset="0"/>
              </a:rPr>
              <a:t>Additional Content</a:t>
            </a:r>
          </a:p>
          <a:p>
            <a:endParaRPr lang="pl-PL" sz="700" dirty="0">
              <a:latin typeface="Cousine" panose="020B0604020202020204" charset="0"/>
              <a:cs typeface="Cousine" panose="020B0604020202020204" charset="0"/>
            </a:endParaRPr>
          </a:p>
          <a:p>
            <a:pPr marL="285750" indent="-285750" algn="ctr">
              <a:buFont typeface="Arial" panose="020B0604020202020204" pitchFamily="34" charset="0"/>
              <a:buChar char="•"/>
            </a:pPr>
            <a:endParaRPr lang="pl-PL" sz="700" dirty="0">
              <a:latin typeface="Cousine" panose="020B0604020202020204" charset="0"/>
              <a:cs typeface="Cousine" panose="020B0604020202020204" charset="0"/>
            </a:endParaRPr>
          </a:p>
        </p:txBody>
      </p:sp>
      <p:sp>
        <p:nvSpPr>
          <p:cNvPr id="17" name="Rectangle 16">
            <a:extLst>
              <a:ext uri="{FF2B5EF4-FFF2-40B4-BE49-F238E27FC236}">
                <a16:creationId xmlns:a16="http://schemas.microsoft.com/office/drawing/2014/main" id="{E1C0C2E9-5511-0F58-0D04-5612D109CFD8}"/>
              </a:ext>
            </a:extLst>
          </p:cNvPr>
          <p:cNvSpPr/>
          <p:nvPr/>
        </p:nvSpPr>
        <p:spPr>
          <a:xfrm>
            <a:off x="3323841" y="2984098"/>
            <a:ext cx="1504910" cy="180020"/>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pl-PL" sz="700" dirty="0">
                <a:latin typeface="Cousine" panose="020B0604020202020204" charset="0"/>
                <a:cs typeface="Cousine" panose="020B0604020202020204" charset="0"/>
              </a:rPr>
              <a:t>Signature</a:t>
            </a:r>
          </a:p>
        </p:txBody>
      </p:sp>
      <p:sp>
        <p:nvSpPr>
          <p:cNvPr id="18" name="Rectangle 17">
            <a:extLst>
              <a:ext uri="{FF2B5EF4-FFF2-40B4-BE49-F238E27FC236}">
                <a16:creationId xmlns:a16="http://schemas.microsoft.com/office/drawing/2014/main" id="{2DD748EC-8031-33FC-D404-615A8C8F5BFD}"/>
              </a:ext>
            </a:extLst>
          </p:cNvPr>
          <p:cNvSpPr/>
          <p:nvPr/>
        </p:nvSpPr>
        <p:spPr>
          <a:xfrm>
            <a:off x="3291064" y="3905172"/>
            <a:ext cx="1504910" cy="180020"/>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pl-PL" sz="700" dirty="0">
                <a:latin typeface="Cousine" panose="020B0604020202020204" charset="0"/>
                <a:cs typeface="Cousine" panose="020B0604020202020204" charset="0"/>
              </a:rPr>
              <a:t>Private Key</a:t>
            </a:r>
          </a:p>
        </p:txBody>
      </p:sp>
      <p:pic>
        <p:nvPicPr>
          <p:cNvPr id="19" name="Picture 18" descr="Icon&#10;&#10;Description automatically generated">
            <a:extLst>
              <a:ext uri="{FF2B5EF4-FFF2-40B4-BE49-F238E27FC236}">
                <a16:creationId xmlns:a16="http://schemas.microsoft.com/office/drawing/2014/main" id="{5C20AB63-A790-E1CF-249C-D3CA2F9DCF59}"/>
              </a:ext>
            </a:extLst>
          </p:cNvPr>
          <p:cNvPicPr>
            <a:picLocks noChangeAspect="1"/>
          </p:cNvPicPr>
          <p:nvPr/>
        </p:nvPicPr>
        <p:blipFill>
          <a:blip r:embed="rId2">
            <a:duotone>
              <a:schemeClr val="accent2">
                <a:shade val="45000"/>
                <a:satMod val="135000"/>
              </a:schemeClr>
              <a:prstClr val="white"/>
            </a:duotone>
          </a:blip>
          <a:stretch>
            <a:fillRect/>
          </a:stretch>
        </p:blipFill>
        <p:spPr>
          <a:xfrm>
            <a:off x="4412462" y="3892472"/>
            <a:ext cx="307020" cy="307020"/>
          </a:xfrm>
          <a:prstGeom prst="rect">
            <a:avLst/>
          </a:prstGeom>
        </p:spPr>
      </p:pic>
      <p:pic>
        <p:nvPicPr>
          <p:cNvPr id="20" name="Picture 19" descr="Icon&#10;&#10;Description automatically generated">
            <a:extLst>
              <a:ext uri="{FF2B5EF4-FFF2-40B4-BE49-F238E27FC236}">
                <a16:creationId xmlns:a16="http://schemas.microsoft.com/office/drawing/2014/main" id="{96102632-C671-A45D-309A-771034ED74CB}"/>
              </a:ext>
            </a:extLst>
          </p:cNvPr>
          <p:cNvPicPr>
            <a:picLocks noChangeAspect="1"/>
          </p:cNvPicPr>
          <p:nvPr/>
        </p:nvPicPr>
        <p:blipFill>
          <a:blip r:embed="rId2">
            <a:duotone>
              <a:prstClr val="black"/>
              <a:srgbClr val="D9C3A5">
                <a:tint val="50000"/>
                <a:satMod val="180000"/>
              </a:srgbClr>
            </a:duotone>
          </a:blip>
          <a:stretch>
            <a:fillRect/>
          </a:stretch>
        </p:blipFill>
        <p:spPr>
          <a:xfrm>
            <a:off x="4043519" y="2001554"/>
            <a:ext cx="228892" cy="228892"/>
          </a:xfrm>
          <a:prstGeom prst="rect">
            <a:avLst/>
          </a:prstGeom>
        </p:spPr>
      </p:pic>
      <p:sp>
        <p:nvSpPr>
          <p:cNvPr id="21" name="TextBox 20">
            <a:extLst>
              <a:ext uri="{FF2B5EF4-FFF2-40B4-BE49-F238E27FC236}">
                <a16:creationId xmlns:a16="http://schemas.microsoft.com/office/drawing/2014/main" id="{DF1F0EED-F219-4412-386F-C7A305D472E4}"/>
              </a:ext>
            </a:extLst>
          </p:cNvPr>
          <p:cNvSpPr txBox="1"/>
          <p:nvPr/>
        </p:nvSpPr>
        <p:spPr>
          <a:xfrm>
            <a:off x="3023472" y="1458692"/>
            <a:ext cx="2268985" cy="253916"/>
          </a:xfrm>
          <a:prstGeom prst="rect">
            <a:avLst/>
          </a:prstGeom>
          <a:noFill/>
        </p:spPr>
        <p:txBody>
          <a:bodyPr wrap="square">
            <a:spAutoFit/>
          </a:bodyPr>
          <a:lstStyle/>
          <a:p>
            <a:r>
              <a:rPr lang="pl-PL" sz="1050" b="1" i="0" dirty="0">
                <a:solidFill>
                  <a:schemeClr val="bg1">
                    <a:lumMod val="95000"/>
                  </a:schemeClr>
                </a:solidFill>
                <a:effectLst/>
                <a:latin typeface="Cousine" panose="020B0604020202020204" charset="0"/>
                <a:cs typeface="Cousine" panose="020B0604020202020204" charset="0"/>
              </a:rPr>
              <a:t>Intermediate Certificate</a:t>
            </a:r>
            <a:endParaRPr lang="pl-PL" sz="1050" dirty="0">
              <a:solidFill>
                <a:schemeClr val="bg1">
                  <a:lumMod val="95000"/>
                </a:schemeClr>
              </a:solidFill>
              <a:latin typeface="Cousine" panose="020B0604020202020204" charset="0"/>
              <a:cs typeface="Cousine" panose="020B0604020202020204" charset="0"/>
            </a:endParaRPr>
          </a:p>
        </p:txBody>
      </p:sp>
      <p:sp>
        <p:nvSpPr>
          <p:cNvPr id="22" name="Rectangle 21">
            <a:extLst>
              <a:ext uri="{FF2B5EF4-FFF2-40B4-BE49-F238E27FC236}">
                <a16:creationId xmlns:a16="http://schemas.microsoft.com/office/drawing/2014/main" id="{DEDA903C-1184-B899-1151-3634D578AAC7}"/>
              </a:ext>
            </a:extLst>
          </p:cNvPr>
          <p:cNvSpPr/>
          <p:nvPr/>
        </p:nvSpPr>
        <p:spPr>
          <a:xfrm>
            <a:off x="6327362" y="2399292"/>
            <a:ext cx="1584176" cy="1800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pl-PL" sz="900" dirty="0"/>
              <a:t>Public Key CA Certificate</a:t>
            </a:r>
          </a:p>
        </p:txBody>
      </p:sp>
      <p:sp>
        <p:nvSpPr>
          <p:cNvPr id="23" name="Rectangle 22">
            <a:extLst>
              <a:ext uri="{FF2B5EF4-FFF2-40B4-BE49-F238E27FC236}">
                <a16:creationId xmlns:a16="http://schemas.microsoft.com/office/drawing/2014/main" id="{F9D94366-3CCA-E097-92C0-FDB2DC5E9137}"/>
              </a:ext>
            </a:extLst>
          </p:cNvPr>
          <p:cNvSpPr/>
          <p:nvPr/>
        </p:nvSpPr>
        <p:spPr>
          <a:xfrm>
            <a:off x="6366995" y="2708045"/>
            <a:ext cx="1504910" cy="792088"/>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pl-PL" sz="700" dirty="0">
                <a:latin typeface="Cousine" panose="020B0604020202020204" charset="0"/>
                <a:cs typeface="Cousine" panose="020B0604020202020204" charset="0"/>
              </a:rPr>
              <a:t>Public Key</a:t>
            </a:r>
          </a:p>
          <a:p>
            <a:r>
              <a:rPr lang="pl-PL" sz="700" dirty="0">
                <a:latin typeface="Cousine" panose="020B0604020202020204" charset="0"/>
                <a:cs typeface="Cousine" panose="020B0604020202020204" charset="0"/>
              </a:rPr>
              <a:t>Subject</a:t>
            </a:r>
          </a:p>
          <a:p>
            <a:r>
              <a:rPr lang="pl-PL" sz="700" dirty="0">
                <a:latin typeface="Cousine" panose="020B0604020202020204" charset="0"/>
                <a:cs typeface="Cousine" panose="020B0604020202020204" charset="0"/>
              </a:rPr>
              <a:t>Valid since. until.</a:t>
            </a:r>
          </a:p>
          <a:p>
            <a:r>
              <a:rPr lang="pl-PL" sz="700" dirty="0">
                <a:latin typeface="Cousine" panose="020B0604020202020204" charset="0"/>
                <a:cs typeface="Cousine" panose="020B0604020202020204" charset="0"/>
              </a:rPr>
              <a:t>Additional Content</a:t>
            </a:r>
          </a:p>
          <a:p>
            <a:endParaRPr lang="pl-PL" sz="700" dirty="0">
              <a:latin typeface="Cousine" panose="020B0604020202020204" charset="0"/>
              <a:cs typeface="Cousine" panose="020B0604020202020204" charset="0"/>
            </a:endParaRPr>
          </a:p>
          <a:p>
            <a:pPr marL="285750" indent="-285750" algn="ctr">
              <a:buFont typeface="Arial" panose="020B0604020202020204" pitchFamily="34" charset="0"/>
              <a:buChar char="•"/>
            </a:pPr>
            <a:endParaRPr lang="pl-PL" sz="700" dirty="0">
              <a:latin typeface="Cousine" panose="020B0604020202020204" charset="0"/>
              <a:cs typeface="Cousine" panose="020B0604020202020204" charset="0"/>
            </a:endParaRPr>
          </a:p>
        </p:txBody>
      </p:sp>
      <p:sp>
        <p:nvSpPr>
          <p:cNvPr id="24" name="Rectangle 23">
            <a:extLst>
              <a:ext uri="{FF2B5EF4-FFF2-40B4-BE49-F238E27FC236}">
                <a16:creationId xmlns:a16="http://schemas.microsoft.com/office/drawing/2014/main" id="{B28B61BB-69E2-0256-13B4-7F0A60890551}"/>
              </a:ext>
            </a:extLst>
          </p:cNvPr>
          <p:cNvSpPr/>
          <p:nvPr/>
        </p:nvSpPr>
        <p:spPr>
          <a:xfrm>
            <a:off x="6365135" y="3628866"/>
            <a:ext cx="1504910" cy="180020"/>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pl-PL" sz="700" dirty="0">
                <a:latin typeface="Cousine" panose="020B0604020202020204" charset="0"/>
                <a:cs typeface="Cousine" panose="020B0604020202020204" charset="0"/>
              </a:rPr>
              <a:t>Signature</a:t>
            </a:r>
          </a:p>
        </p:txBody>
      </p:sp>
      <p:sp>
        <p:nvSpPr>
          <p:cNvPr id="25" name="Rectangle 24">
            <a:extLst>
              <a:ext uri="{FF2B5EF4-FFF2-40B4-BE49-F238E27FC236}">
                <a16:creationId xmlns:a16="http://schemas.microsoft.com/office/drawing/2014/main" id="{C9BED1DF-F7C0-1259-94AF-454EE6C94224}"/>
              </a:ext>
            </a:extLst>
          </p:cNvPr>
          <p:cNvSpPr/>
          <p:nvPr/>
        </p:nvSpPr>
        <p:spPr>
          <a:xfrm>
            <a:off x="6332358" y="4549940"/>
            <a:ext cx="1504910" cy="180020"/>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pl-PL" sz="700" dirty="0">
                <a:latin typeface="Cousine" panose="020B0604020202020204" charset="0"/>
                <a:cs typeface="Cousine" panose="020B0604020202020204" charset="0"/>
              </a:rPr>
              <a:t>Private Key</a:t>
            </a:r>
          </a:p>
        </p:txBody>
      </p:sp>
      <p:pic>
        <p:nvPicPr>
          <p:cNvPr id="26" name="Picture 25" descr="Icon&#10;&#10;Description automatically generated">
            <a:extLst>
              <a:ext uri="{FF2B5EF4-FFF2-40B4-BE49-F238E27FC236}">
                <a16:creationId xmlns:a16="http://schemas.microsoft.com/office/drawing/2014/main" id="{CCE739F4-1678-EBA2-F32E-6B267C0E1DA7}"/>
              </a:ext>
            </a:extLst>
          </p:cNvPr>
          <p:cNvPicPr>
            <a:picLocks noChangeAspect="1"/>
          </p:cNvPicPr>
          <p:nvPr/>
        </p:nvPicPr>
        <p:blipFill>
          <a:blip r:embed="rId2">
            <a:duotone>
              <a:prstClr val="black"/>
              <a:srgbClr val="7030A0">
                <a:tint val="45000"/>
                <a:satMod val="400000"/>
              </a:srgbClr>
            </a:duotone>
          </a:blip>
          <a:stretch>
            <a:fillRect/>
          </a:stretch>
        </p:blipFill>
        <p:spPr>
          <a:xfrm>
            <a:off x="7453756" y="4537240"/>
            <a:ext cx="307020" cy="307020"/>
          </a:xfrm>
          <a:prstGeom prst="rect">
            <a:avLst/>
          </a:prstGeom>
        </p:spPr>
      </p:pic>
      <p:pic>
        <p:nvPicPr>
          <p:cNvPr id="27" name="Picture 26" descr="Icon&#10;&#10;Description automatically generated">
            <a:extLst>
              <a:ext uri="{FF2B5EF4-FFF2-40B4-BE49-F238E27FC236}">
                <a16:creationId xmlns:a16="http://schemas.microsoft.com/office/drawing/2014/main" id="{06DDF2C2-2D1F-3FB8-BD32-8CBF876B7DDF}"/>
              </a:ext>
            </a:extLst>
          </p:cNvPr>
          <p:cNvPicPr>
            <a:picLocks noChangeAspect="1"/>
          </p:cNvPicPr>
          <p:nvPr/>
        </p:nvPicPr>
        <p:blipFill>
          <a:blip r:embed="rId2">
            <a:duotone>
              <a:prstClr val="black"/>
              <a:srgbClr val="FFFF00">
                <a:tint val="45000"/>
                <a:satMod val="400000"/>
              </a:srgbClr>
            </a:duotone>
          </a:blip>
          <a:stretch>
            <a:fillRect/>
          </a:stretch>
        </p:blipFill>
        <p:spPr>
          <a:xfrm>
            <a:off x="7084813" y="2646322"/>
            <a:ext cx="228892" cy="228892"/>
          </a:xfrm>
          <a:prstGeom prst="rect">
            <a:avLst/>
          </a:prstGeom>
        </p:spPr>
      </p:pic>
      <p:sp>
        <p:nvSpPr>
          <p:cNvPr id="28" name="TextBox 27">
            <a:extLst>
              <a:ext uri="{FF2B5EF4-FFF2-40B4-BE49-F238E27FC236}">
                <a16:creationId xmlns:a16="http://schemas.microsoft.com/office/drawing/2014/main" id="{CCA210D0-BF47-CBCD-F1D9-70BC30302ECF}"/>
              </a:ext>
            </a:extLst>
          </p:cNvPr>
          <p:cNvSpPr txBox="1"/>
          <p:nvPr/>
        </p:nvSpPr>
        <p:spPr>
          <a:xfrm>
            <a:off x="6064766" y="2103460"/>
            <a:ext cx="2268985" cy="253916"/>
          </a:xfrm>
          <a:prstGeom prst="rect">
            <a:avLst/>
          </a:prstGeom>
          <a:noFill/>
        </p:spPr>
        <p:txBody>
          <a:bodyPr wrap="square">
            <a:spAutoFit/>
          </a:bodyPr>
          <a:lstStyle/>
          <a:p>
            <a:r>
              <a:rPr lang="pl-PL" sz="1050" b="1" i="0" dirty="0">
                <a:solidFill>
                  <a:schemeClr val="bg1">
                    <a:lumMod val="95000"/>
                  </a:schemeClr>
                </a:solidFill>
                <a:effectLst/>
                <a:latin typeface="Cousine" panose="020B0604020202020204" charset="0"/>
                <a:cs typeface="Cousine" panose="020B0604020202020204" charset="0"/>
              </a:rPr>
              <a:t>End User Certificate</a:t>
            </a:r>
            <a:endParaRPr lang="pl-PL" sz="1050" dirty="0">
              <a:solidFill>
                <a:schemeClr val="bg1">
                  <a:lumMod val="95000"/>
                </a:schemeClr>
              </a:solidFill>
              <a:latin typeface="Cousine" panose="020B0604020202020204" charset="0"/>
              <a:cs typeface="Cousine" panose="020B0604020202020204" charset="0"/>
            </a:endParaRPr>
          </a:p>
        </p:txBody>
      </p:sp>
      <p:cxnSp>
        <p:nvCxnSpPr>
          <p:cNvPr id="30" name="Connector: Elbow 29">
            <a:extLst>
              <a:ext uri="{FF2B5EF4-FFF2-40B4-BE49-F238E27FC236}">
                <a16:creationId xmlns:a16="http://schemas.microsoft.com/office/drawing/2014/main" id="{238200A7-0A88-C24C-47A2-07596BFA2794}"/>
              </a:ext>
            </a:extLst>
          </p:cNvPr>
          <p:cNvCxnSpPr>
            <a:stCxn id="12" idx="3"/>
            <a:endCxn id="17" idx="1"/>
          </p:cNvCxnSpPr>
          <p:nvPr/>
        </p:nvCxnSpPr>
        <p:spPr>
          <a:xfrm flipV="1">
            <a:off x="1828950" y="3074108"/>
            <a:ext cx="1494891" cy="611377"/>
          </a:xfrm>
          <a:prstGeom prst="bentConnector3">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228A2509-AC0C-A095-A1EB-4DECC259462F}"/>
              </a:ext>
            </a:extLst>
          </p:cNvPr>
          <p:cNvCxnSpPr>
            <a:cxnSpLocks/>
            <a:stCxn id="19" idx="3"/>
            <a:endCxn id="24" idx="1"/>
          </p:cNvCxnSpPr>
          <p:nvPr/>
        </p:nvCxnSpPr>
        <p:spPr>
          <a:xfrm flipV="1">
            <a:off x="4719482" y="3718876"/>
            <a:ext cx="1645653" cy="327106"/>
          </a:xfrm>
          <a:prstGeom prst="bentConnector3">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EE6A2CA-7150-E666-65A9-A829096BA0E6}"/>
              </a:ext>
            </a:extLst>
          </p:cNvPr>
          <p:cNvCxnSpPr>
            <a:cxnSpLocks/>
          </p:cNvCxnSpPr>
          <p:nvPr/>
        </p:nvCxnSpPr>
        <p:spPr>
          <a:xfrm>
            <a:off x="4276741" y="2048844"/>
            <a:ext cx="2092724" cy="1602876"/>
          </a:xfrm>
          <a:prstGeom prst="bentConnector3">
            <a:avLst>
              <a:gd name="adj1" fmla="val 7476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7F33EDE-0574-8A63-8EC1-025D960BF6E5}"/>
              </a:ext>
            </a:extLst>
          </p:cNvPr>
          <p:cNvSpPr txBox="1"/>
          <p:nvPr/>
        </p:nvSpPr>
        <p:spPr>
          <a:xfrm>
            <a:off x="2225968" y="3518329"/>
            <a:ext cx="512320" cy="184666"/>
          </a:xfrm>
          <a:prstGeom prst="rect">
            <a:avLst/>
          </a:prstGeom>
          <a:noFill/>
        </p:spPr>
        <p:txBody>
          <a:bodyPr wrap="square">
            <a:spAutoFit/>
          </a:bodyPr>
          <a:lstStyle/>
          <a:p>
            <a:r>
              <a:rPr lang="pl-PL" sz="600" i="0" dirty="0">
                <a:solidFill>
                  <a:schemeClr val="bg1">
                    <a:lumMod val="95000"/>
                  </a:schemeClr>
                </a:solidFill>
                <a:effectLst/>
                <a:latin typeface="Cousine" panose="020B0604020202020204" charset="0"/>
                <a:cs typeface="Cousine" panose="020B0604020202020204" charset="0"/>
              </a:rPr>
              <a:t>sign</a:t>
            </a:r>
            <a:endParaRPr lang="pl-PL" sz="600" dirty="0">
              <a:solidFill>
                <a:schemeClr val="bg1">
                  <a:lumMod val="95000"/>
                </a:schemeClr>
              </a:solidFill>
              <a:latin typeface="Cousine" panose="020B0604020202020204" charset="0"/>
              <a:cs typeface="Cousine" panose="020B0604020202020204" charset="0"/>
            </a:endParaRPr>
          </a:p>
        </p:txBody>
      </p:sp>
      <p:sp>
        <p:nvSpPr>
          <p:cNvPr id="47" name="TextBox 46">
            <a:extLst>
              <a:ext uri="{FF2B5EF4-FFF2-40B4-BE49-F238E27FC236}">
                <a16:creationId xmlns:a16="http://schemas.microsoft.com/office/drawing/2014/main" id="{402B6AA1-7789-354B-8D6D-C3F87A88F3B2}"/>
              </a:ext>
            </a:extLst>
          </p:cNvPr>
          <p:cNvSpPr txBox="1"/>
          <p:nvPr/>
        </p:nvSpPr>
        <p:spPr>
          <a:xfrm>
            <a:off x="5215777" y="3882429"/>
            <a:ext cx="512320" cy="184666"/>
          </a:xfrm>
          <a:prstGeom prst="rect">
            <a:avLst/>
          </a:prstGeom>
          <a:noFill/>
        </p:spPr>
        <p:txBody>
          <a:bodyPr wrap="square">
            <a:spAutoFit/>
          </a:bodyPr>
          <a:lstStyle/>
          <a:p>
            <a:r>
              <a:rPr lang="pl-PL" sz="600" i="0" dirty="0">
                <a:solidFill>
                  <a:schemeClr val="bg1">
                    <a:lumMod val="95000"/>
                  </a:schemeClr>
                </a:solidFill>
                <a:effectLst/>
                <a:latin typeface="Cousine" panose="020B0604020202020204" charset="0"/>
                <a:cs typeface="Cousine" panose="020B0604020202020204" charset="0"/>
              </a:rPr>
              <a:t>sign</a:t>
            </a:r>
            <a:endParaRPr lang="pl-PL" sz="600" dirty="0">
              <a:solidFill>
                <a:schemeClr val="bg1">
                  <a:lumMod val="95000"/>
                </a:schemeClr>
              </a:solidFill>
              <a:latin typeface="Cousine" panose="020B0604020202020204" charset="0"/>
              <a:cs typeface="Cousine" panose="020B0604020202020204" charset="0"/>
            </a:endParaRPr>
          </a:p>
        </p:txBody>
      </p:sp>
      <p:sp>
        <p:nvSpPr>
          <p:cNvPr id="48" name="TextBox 47">
            <a:extLst>
              <a:ext uri="{FF2B5EF4-FFF2-40B4-BE49-F238E27FC236}">
                <a16:creationId xmlns:a16="http://schemas.microsoft.com/office/drawing/2014/main" id="{27A6758A-7F50-DA27-6625-973F1FE5BF1A}"/>
              </a:ext>
            </a:extLst>
          </p:cNvPr>
          <p:cNvSpPr txBox="1"/>
          <p:nvPr/>
        </p:nvSpPr>
        <p:spPr>
          <a:xfrm>
            <a:off x="5211345" y="1843065"/>
            <a:ext cx="512320" cy="184666"/>
          </a:xfrm>
          <a:prstGeom prst="rect">
            <a:avLst/>
          </a:prstGeom>
          <a:noFill/>
        </p:spPr>
        <p:txBody>
          <a:bodyPr wrap="square">
            <a:spAutoFit/>
          </a:bodyPr>
          <a:lstStyle/>
          <a:p>
            <a:r>
              <a:rPr lang="pl-PL" sz="600" i="0" dirty="0">
                <a:solidFill>
                  <a:schemeClr val="bg1">
                    <a:lumMod val="95000"/>
                  </a:schemeClr>
                </a:solidFill>
                <a:effectLst/>
                <a:latin typeface="Cousine" panose="020B0604020202020204" charset="0"/>
                <a:cs typeface="Cousine" panose="020B0604020202020204" charset="0"/>
              </a:rPr>
              <a:t>verify</a:t>
            </a:r>
            <a:endParaRPr lang="pl-PL" sz="600" dirty="0">
              <a:solidFill>
                <a:schemeClr val="bg1">
                  <a:lumMod val="95000"/>
                </a:schemeClr>
              </a:solidFill>
              <a:latin typeface="Cousine" panose="020B0604020202020204" charset="0"/>
              <a:cs typeface="Cousine" panose="020B0604020202020204" charset="0"/>
            </a:endParaRPr>
          </a:p>
        </p:txBody>
      </p:sp>
    </p:spTree>
    <p:extLst>
      <p:ext uri="{BB962C8B-B14F-4D97-AF65-F5344CB8AC3E}">
        <p14:creationId xmlns:p14="http://schemas.microsoft.com/office/powerpoint/2010/main" val="63649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28"/>
          <p:cNvSpPr txBox="1">
            <a:spLocks noGrp="1"/>
          </p:cNvSpPr>
          <p:nvPr>
            <p:ph type="body" idx="1"/>
          </p:nvPr>
        </p:nvSpPr>
        <p:spPr>
          <a:xfrm>
            <a:off x="1444988" y="830272"/>
            <a:ext cx="2123386"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l-PL" sz="1400" b="1" dirty="0"/>
              <a:t>Network Map</a:t>
            </a:r>
            <a:endParaRPr sz="1400" b="1" dirty="0"/>
          </a:p>
          <a:p>
            <a:pPr marL="0" indent="0" algn="ctr">
              <a:buNone/>
            </a:pPr>
            <a:r>
              <a:rPr lang="pl-PL" sz="1000" i="1" dirty="0"/>
              <a:t>'</a:t>
            </a:r>
            <a:r>
              <a:rPr lang="en-US" sz="1000" i="1" dirty="0"/>
              <a:t>With these maps, the general can consider how to defend and attack a castle</a:t>
            </a:r>
            <a:r>
              <a:rPr lang="pl-PL" sz="1000" i="1" dirty="0"/>
              <a:t>’</a:t>
            </a:r>
            <a:endParaRPr lang="en-US" sz="1000" i="1" dirty="0"/>
          </a:p>
          <a:p>
            <a:pPr marL="0" lvl="0" indent="0">
              <a:buNone/>
            </a:pPr>
            <a:endParaRPr sz="1050" i="1" dirty="0"/>
          </a:p>
        </p:txBody>
      </p:sp>
      <p:sp>
        <p:nvSpPr>
          <p:cNvPr id="270" name="Google Shape;270;p28"/>
          <p:cNvSpPr txBox="1">
            <a:spLocks noGrp="1"/>
          </p:cNvSpPr>
          <p:nvPr>
            <p:ph type="body" idx="2"/>
          </p:nvPr>
        </p:nvSpPr>
        <p:spPr>
          <a:xfrm>
            <a:off x="5181922" y="830272"/>
            <a:ext cx="2123386" cy="1305000"/>
          </a:xfrm>
          <a:prstGeom prst="rect">
            <a:avLst/>
          </a:prstGeom>
        </p:spPr>
        <p:txBody>
          <a:bodyPr spcFirstLastPara="1" wrap="square" lIns="91425" tIns="91425" rIns="91425" bIns="91425" anchor="t" anchorCtr="0">
            <a:noAutofit/>
          </a:bodyPr>
          <a:lstStyle/>
          <a:p>
            <a:pPr marL="0" indent="0">
              <a:buNone/>
            </a:pPr>
            <a:r>
              <a:rPr lang="pl-PL" sz="1400" b="1" dirty="0"/>
              <a:t>Attack </a:t>
            </a:r>
            <a:r>
              <a:rPr lang="pl-PL" sz="1400" b="1" dirty="0" err="1"/>
              <a:t>Surface</a:t>
            </a:r>
            <a:endParaRPr lang="en" sz="1400" b="1" dirty="0"/>
          </a:p>
          <a:p>
            <a:pPr marL="0" lvl="0" indent="0" algn="ctr">
              <a:buNone/>
            </a:pPr>
            <a:r>
              <a:rPr lang="pl-PL" sz="1000" i="1" dirty="0"/>
              <a:t>‚</a:t>
            </a:r>
            <a:r>
              <a:rPr lang="en-US" sz="1000" i="1" dirty="0"/>
              <a:t>Even castles with strong fortifications should be guarded, paying particular attention to the recessed corners</a:t>
            </a:r>
            <a:r>
              <a:rPr lang="pl-PL" sz="1000" i="1" dirty="0"/>
              <a:t>’</a:t>
            </a:r>
            <a:endParaRPr sz="1000" i="1" dirty="0"/>
          </a:p>
        </p:txBody>
      </p:sp>
      <p:sp>
        <p:nvSpPr>
          <p:cNvPr id="271" name="Google Shape;271;p28"/>
          <p:cNvSpPr txBox="1">
            <a:spLocks noGrp="1"/>
          </p:cNvSpPr>
          <p:nvPr>
            <p:ph type="body" idx="3"/>
          </p:nvPr>
        </p:nvSpPr>
        <p:spPr>
          <a:xfrm>
            <a:off x="5181922" y="2499741"/>
            <a:ext cx="2123386"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l-PL" sz="1400" b="1" dirty="0" err="1"/>
              <a:t>Locks</a:t>
            </a:r>
            <a:endParaRPr sz="1400" b="1" dirty="0"/>
          </a:p>
          <a:p>
            <a:pPr marL="0" lvl="0" indent="0" algn="ctr">
              <a:buNone/>
            </a:pPr>
            <a:r>
              <a:rPr lang="pl-PL" sz="1000" i="1" dirty="0"/>
              <a:t>'</a:t>
            </a:r>
            <a:r>
              <a:rPr lang="en-US" sz="1000" i="1" dirty="0"/>
              <a:t>There is no padlock that you cannot open. However, this all depends on how skilled you are; therefore, you should always get hands-on practice</a:t>
            </a:r>
            <a:r>
              <a:rPr lang="pl-PL" sz="1000" i="1" dirty="0"/>
              <a:t>’</a:t>
            </a:r>
            <a:endParaRPr sz="1000" i="1" dirty="0"/>
          </a:p>
        </p:txBody>
      </p:sp>
      <p:sp>
        <p:nvSpPr>
          <p:cNvPr id="273" name="Google Shape;273;p28"/>
          <p:cNvSpPr txBox="1">
            <a:spLocks noGrp="1"/>
          </p:cNvSpPr>
          <p:nvPr>
            <p:ph type="body" idx="2"/>
          </p:nvPr>
        </p:nvSpPr>
        <p:spPr>
          <a:xfrm>
            <a:off x="1444988" y="2499741"/>
            <a:ext cx="2123386" cy="1305000"/>
          </a:xfrm>
          <a:prstGeom prst="rect">
            <a:avLst/>
          </a:prstGeom>
        </p:spPr>
        <p:txBody>
          <a:bodyPr spcFirstLastPara="1" wrap="square" lIns="91425" tIns="91425" rIns="91425" bIns="91425" anchor="t" anchorCtr="0">
            <a:noAutofit/>
          </a:bodyPr>
          <a:lstStyle/>
          <a:p>
            <a:pPr marL="0" lvl="0" indent="0">
              <a:buNone/>
            </a:pPr>
            <a:r>
              <a:rPr lang="en-US" sz="1400" b="1" dirty="0"/>
              <a:t>TIME</a:t>
            </a:r>
            <a:endParaRPr sz="1400" b="1" dirty="0"/>
          </a:p>
          <a:p>
            <a:pPr marL="0" lvl="0" indent="0" algn="ctr">
              <a:buNone/>
            </a:pPr>
            <a:r>
              <a:rPr lang="pl-PL" sz="1000" i="1" dirty="0"/>
              <a:t>'</a:t>
            </a:r>
            <a:r>
              <a:rPr lang="en-US" sz="1000" i="1" dirty="0"/>
              <a:t>You should start your attack with no delay and not prematurely but perfectly on time</a:t>
            </a:r>
            <a:r>
              <a:rPr lang="pl-PL" sz="1000" i="1" dirty="0"/>
              <a:t>’</a:t>
            </a:r>
            <a:endParaRPr sz="1000" i="1" dirty="0"/>
          </a:p>
        </p:txBody>
      </p:sp>
      <p:sp>
        <p:nvSpPr>
          <p:cNvPr id="281" name="Google Shape;281;p2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4098" name="Picture 2" descr="D:\Vehicle vs IT security\30298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922" y="915565"/>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Vehicle vs IT security\map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162" y="1064063"/>
            <a:ext cx="719968" cy="7199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Vehicle vs IT security\padlo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787774"/>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Vehicle vs IT security\hourglas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40" y="2947379"/>
            <a:ext cx="719968" cy="71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105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9A6A-0D79-6451-7444-C986A9A8B30D}"/>
              </a:ext>
            </a:extLst>
          </p:cNvPr>
          <p:cNvSpPr>
            <a:spLocks noGrp="1"/>
          </p:cNvSpPr>
          <p:nvPr>
            <p:ph type="title"/>
          </p:nvPr>
        </p:nvSpPr>
        <p:spPr>
          <a:xfrm>
            <a:off x="124690" y="137246"/>
            <a:ext cx="8229600" cy="413400"/>
          </a:xfrm>
        </p:spPr>
        <p:txBody>
          <a:bodyPr/>
          <a:lstStyle/>
          <a:p>
            <a:r>
              <a:rPr lang="pl-PL" dirty="0"/>
              <a:t>Role based Authentication</a:t>
            </a:r>
            <a:br>
              <a:rPr lang="pl-PL" dirty="0"/>
            </a:br>
            <a:r>
              <a:rPr lang="pl-PL" sz="1200" dirty="0"/>
              <a:t>Dynamic vs Static Authorization </a:t>
            </a:r>
            <a:endParaRPr lang="pl-PL" dirty="0"/>
          </a:p>
        </p:txBody>
      </p:sp>
      <p:sp>
        <p:nvSpPr>
          <p:cNvPr id="6" name="Slide Number Placeholder 5">
            <a:extLst>
              <a:ext uri="{FF2B5EF4-FFF2-40B4-BE49-F238E27FC236}">
                <a16:creationId xmlns:a16="http://schemas.microsoft.com/office/drawing/2014/main" id="{DE7FF31F-2551-EA66-3E97-760CF6528C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9" name="Rectangle 8">
            <a:extLst>
              <a:ext uri="{FF2B5EF4-FFF2-40B4-BE49-F238E27FC236}">
                <a16:creationId xmlns:a16="http://schemas.microsoft.com/office/drawing/2014/main" id="{8A2297D0-082A-1A35-8BC9-CAC72754C6D2}"/>
              </a:ext>
            </a:extLst>
          </p:cNvPr>
          <p:cNvSpPr/>
          <p:nvPr/>
        </p:nvSpPr>
        <p:spPr>
          <a:xfrm>
            <a:off x="5364088" y="907232"/>
            <a:ext cx="3653269" cy="9174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pl-PL" dirty="0">
                <a:latin typeface="Cousine" panose="020B0604020202020204" charset="0"/>
                <a:cs typeface="Cousine" panose="020B0604020202020204" charset="0"/>
              </a:rPr>
              <a:t>Certifcate Mask 7 6 5 4 3 2 1 0 </a:t>
            </a:r>
          </a:p>
        </p:txBody>
      </p:sp>
      <p:grpSp>
        <p:nvGrpSpPr>
          <p:cNvPr id="27" name="Group 26">
            <a:extLst>
              <a:ext uri="{FF2B5EF4-FFF2-40B4-BE49-F238E27FC236}">
                <a16:creationId xmlns:a16="http://schemas.microsoft.com/office/drawing/2014/main" id="{5AA0B956-3C76-C272-ED68-154D65B8F5D1}"/>
              </a:ext>
            </a:extLst>
          </p:cNvPr>
          <p:cNvGrpSpPr/>
          <p:nvPr/>
        </p:nvGrpSpPr>
        <p:grpSpPr>
          <a:xfrm>
            <a:off x="7095051" y="1186841"/>
            <a:ext cx="1728192" cy="216024"/>
            <a:chOff x="5364088" y="1779662"/>
            <a:chExt cx="1728192" cy="216024"/>
          </a:xfrm>
        </p:grpSpPr>
        <p:sp>
          <p:nvSpPr>
            <p:cNvPr id="18" name="Rectangle 17">
              <a:extLst>
                <a:ext uri="{FF2B5EF4-FFF2-40B4-BE49-F238E27FC236}">
                  <a16:creationId xmlns:a16="http://schemas.microsoft.com/office/drawing/2014/main" id="{1BC7AF9F-E1CB-1532-4422-C1DC9A53584E}"/>
                </a:ext>
              </a:extLst>
            </p:cNvPr>
            <p:cNvSpPr/>
            <p:nvPr/>
          </p:nvSpPr>
          <p:spPr>
            <a:xfrm>
              <a:off x="5364088"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19" name="Rectangle 18">
              <a:extLst>
                <a:ext uri="{FF2B5EF4-FFF2-40B4-BE49-F238E27FC236}">
                  <a16:creationId xmlns:a16="http://schemas.microsoft.com/office/drawing/2014/main" id="{AB314A26-EF0A-6D5D-9F5F-19101958D8C2}"/>
                </a:ext>
              </a:extLst>
            </p:cNvPr>
            <p:cNvSpPr/>
            <p:nvPr/>
          </p:nvSpPr>
          <p:spPr>
            <a:xfrm>
              <a:off x="5580112"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20" name="Rectangle 19">
              <a:extLst>
                <a:ext uri="{FF2B5EF4-FFF2-40B4-BE49-F238E27FC236}">
                  <a16:creationId xmlns:a16="http://schemas.microsoft.com/office/drawing/2014/main" id="{F8EF89B9-F32A-D87F-D8D8-CE411B9B2057}"/>
                </a:ext>
              </a:extLst>
            </p:cNvPr>
            <p:cNvSpPr/>
            <p:nvPr/>
          </p:nvSpPr>
          <p:spPr>
            <a:xfrm>
              <a:off x="5796136"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21" name="Rectangle 20">
              <a:extLst>
                <a:ext uri="{FF2B5EF4-FFF2-40B4-BE49-F238E27FC236}">
                  <a16:creationId xmlns:a16="http://schemas.microsoft.com/office/drawing/2014/main" id="{1AA9FE8C-FA8A-8B5E-E790-10CF422CF6E6}"/>
                </a:ext>
              </a:extLst>
            </p:cNvPr>
            <p:cNvSpPr/>
            <p:nvPr/>
          </p:nvSpPr>
          <p:spPr>
            <a:xfrm>
              <a:off x="6012160"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22" name="Rectangle 21">
              <a:extLst>
                <a:ext uri="{FF2B5EF4-FFF2-40B4-BE49-F238E27FC236}">
                  <a16:creationId xmlns:a16="http://schemas.microsoft.com/office/drawing/2014/main" id="{A86BCF0F-441C-8383-DB33-746B9E87E43B}"/>
                </a:ext>
              </a:extLst>
            </p:cNvPr>
            <p:cNvSpPr/>
            <p:nvPr/>
          </p:nvSpPr>
          <p:spPr>
            <a:xfrm>
              <a:off x="6228184"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23" name="Rectangle 22">
              <a:extLst>
                <a:ext uri="{FF2B5EF4-FFF2-40B4-BE49-F238E27FC236}">
                  <a16:creationId xmlns:a16="http://schemas.microsoft.com/office/drawing/2014/main" id="{5231911F-C1ED-36F5-F5D4-3F6BCB166EA4}"/>
                </a:ext>
              </a:extLst>
            </p:cNvPr>
            <p:cNvSpPr/>
            <p:nvPr/>
          </p:nvSpPr>
          <p:spPr>
            <a:xfrm>
              <a:off x="6444208"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24" name="Rectangle 23">
              <a:extLst>
                <a:ext uri="{FF2B5EF4-FFF2-40B4-BE49-F238E27FC236}">
                  <a16:creationId xmlns:a16="http://schemas.microsoft.com/office/drawing/2014/main" id="{4884F624-7C41-2D06-BCA8-53855782FAB6}"/>
                </a:ext>
              </a:extLst>
            </p:cNvPr>
            <p:cNvSpPr/>
            <p:nvPr/>
          </p:nvSpPr>
          <p:spPr>
            <a:xfrm>
              <a:off x="6660232"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25" name="Rectangle 24">
              <a:extLst>
                <a:ext uri="{FF2B5EF4-FFF2-40B4-BE49-F238E27FC236}">
                  <a16:creationId xmlns:a16="http://schemas.microsoft.com/office/drawing/2014/main" id="{87CC3C9D-3267-537F-303F-50019B4F88E1}"/>
                </a:ext>
              </a:extLst>
            </p:cNvPr>
            <p:cNvSpPr/>
            <p:nvPr/>
          </p:nvSpPr>
          <p:spPr>
            <a:xfrm>
              <a:off x="6876256"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grpSp>
      <p:sp>
        <p:nvSpPr>
          <p:cNvPr id="26" name="Rectangle 25">
            <a:extLst>
              <a:ext uri="{FF2B5EF4-FFF2-40B4-BE49-F238E27FC236}">
                <a16:creationId xmlns:a16="http://schemas.microsoft.com/office/drawing/2014/main" id="{34780EFD-F60B-D46C-D1CE-AE481BCF5A97}"/>
              </a:ext>
            </a:extLst>
          </p:cNvPr>
          <p:cNvSpPr/>
          <p:nvPr/>
        </p:nvSpPr>
        <p:spPr>
          <a:xfrm>
            <a:off x="5366859" y="1186841"/>
            <a:ext cx="165618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latin typeface="Cousine" panose="020B0604020202020204" charset="0"/>
                <a:cs typeface="Cousine" panose="020B0604020202020204" charset="0"/>
              </a:rPr>
              <a:t>Certifcate #1</a:t>
            </a:r>
          </a:p>
        </p:txBody>
      </p:sp>
      <p:grpSp>
        <p:nvGrpSpPr>
          <p:cNvPr id="28" name="Group 27">
            <a:extLst>
              <a:ext uri="{FF2B5EF4-FFF2-40B4-BE49-F238E27FC236}">
                <a16:creationId xmlns:a16="http://schemas.microsoft.com/office/drawing/2014/main" id="{3EF2CA10-0F7A-0506-C305-1AF14DE5EC8B}"/>
              </a:ext>
            </a:extLst>
          </p:cNvPr>
          <p:cNvGrpSpPr/>
          <p:nvPr/>
        </p:nvGrpSpPr>
        <p:grpSpPr>
          <a:xfrm>
            <a:off x="7095051" y="1432591"/>
            <a:ext cx="1728192" cy="216024"/>
            <a:chOff x="5364088" y="1779662"/>
            <a:chExt cx="1728192" cy="216024"/>
          </a:xfrm>
        </p:grpSpPr>
        <p:sp>
          <p:nvSpPr>
            <p:cNvPr id="29" name="Rectangle 28">
              <a:extLst>
                <a:ext uri="{FF2B5EF4-FFF2-40B4-BE49-F238E27FC236}">
                  <a16:creationId xmlns:a16="http://schemas.microsoft.com/office/drawing/2014/main" id="{1013E018-EEF9-2BC4-5351-B139FD42EDA0}"/>
                </a:ext>
              </a:extLst>
            </p:cNvPr>
            <p:cNvSpPr/>
            <p:nvPr/>
          </p:nvSpPr>
          <p:spPr>
            <a:xfrm>
              <a:off x="5364088"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30" name="Rectangle 29">
              <a:extLst>
                <a:ext uri="{FF2B5EF4-FFF2-40B4-BE49-F238E27FC236}">
                  <a16:creationId xmlns:a16="http://schemas.microsoft.com/office/drawing/2014/main" id="{335D7437-B759-80AB-A121-D2365BE6D896}"/>
                </a:ext>
              </a:extLst>
            </p:cNvPr>
            <p:cNvSpPr/>
            <p:nvPr/>
          </p:nvSpPr>
          <p:spPr>
            <a:xfrm>
              <a:off x="5580112"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31" name="Rectangle 30">
              <a:extLst>
                <a:ext uri="{FF2B5EF4-FFF2-40B4-BE49-F238E27FC236}">
                  <a16:creationId xmlns:a16="http://schemas.microsoft.com/office/drawing/2014/main" id="{A4712A7E-7D3D-4C19-2224-8BB2941D9E71}"/>
                </a:ext>
              </a:extLst>
            </p:cNvPr>
            <p:cNvSpPr/>
            <p:nvPr/>
          </p:nvSpPr>
          <p:spPr>
            <a:xfrm>
              <a:off x="5796136"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32" name="Rectangle 31">
              <a:extLst>
                <a:ext uri="{FF2B5EF4-FFF2-40B4-BE49-F238E27FC236}">
                  <a16:creationId xmlns:a16="http://schemas.microsoft.com/office/drawing/2014/main" id="{6004A137-C9B1-FA2E-7EFE-CA36A44CC942}"/>
                </a:ext>
              </a:extLst>
            </p:cNvPr>
            <p:cNvSpPr/>
            <p:nvPr/>
          </p:nvSpPr>
          <p:spPr>
            <a:xfrm>
              <a:off x="6012160"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33" name="Rectangle 32">
              <a:extLst>
                <a:ext uri="{FF2B5EF4-FFF2-40B4-BE49-F238E27FC236}">
                  <a16:creationId xmlns:a16="http://schemas.microsoft.com/office/drawing/2014/main" id="{C965E2E5-CA04-0102-3EDC-2C0B89C175BD}"/>
                </a:ext>
              </a:extLst>
            </p:cNvPr>
            <p:cNvSpPr/>
            <p:nvPr/>
          </p:nvSpPr>
          <p:spPr>
            <a:xfrm>
              <a:off x="6228184"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34" name="Rectangle 33">
              <a:extLst>
                <a:ext uri="{FF2B5EF4-FFF2-40B4-BE49-F238E27FC236}">
                  <a16:creationId xmlns:a16="http://schemas.microsoft.com/office/drawing/2014/main" id="{287C712B-0BDA-E0BC-BAE1-4E3210B66BF0}"/>
                </a:ext>
              </a:extLst>
            </p:cNvPr>
            <p:cNvSpPr/>
            <p:nvPr/>
          </p:nvSpPr>
          <p:spPr>
            <a:xfrm>
              <a:off x="6444208"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35" name="Rectangle 34">
              <a:extLst>
                <a:ext uri="{FF2B5EF4-FFF2-40B4-BE49-F238E27FC236}">
                  <a16:creationId xmlns:a16="http://schemas.microsoft.com/office/drawing/2014/main" id="{1FCAEA80-AE59-67DD-63C8-D4BB3874A552}"/>
                </a:ext>
              </a:extLst>
            </p:cNvPr>
            <p:cNvSpPr/>
            <p:nvPr/>
          </p:nvSpPr>
          <p:spPr>
            <a:xfrm>
              <a:off x="6660232"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36" name="Rectangle 35">
              <a:extLst>
                <a:ext uri="{FF2B5EF4-FFF2-40B4-BE49-F238E27FC236}">
                  <a16:creationId xmlns:a16="http://schemas.microsoft.com/office/drawing/2014/main" id="{E21D1DC6-4F2A-2BA8-ED20-1C16727D2A1E}"/>
                </a:ext>
              </a:extLst>
            </p:cNvPr>
            <p:cNvSpPr/>
            <p:nvPr/>
          </p:nvSpPr>
          <p:spPr>
            <a:xfrm>
              <a:off x="6876256" y="1779662"/>
              <a:ext cx="216024" cy="2160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grpSp>
      <p:sp>
        <p:nvSpPr>
          <p:cNvPr id="37" name="Rectangle 36">
            <a:extLst>
              <a:ext uri="{FF2B5EF4-FFF2-40B4-BE49-F238E27FC236}">
                <a16:creationId xmlns:a16="http://schemas.microsoft.com/office/drawing/2014/main" id="{4952ECAB-88F9-B55D-851F-FAD0E2DD354C}"/>
              </a:ext>
            </a:extLst>
          </p:cNvPr>
          <p:cNvSpPr/>
          <p:nvPr/>
        </p:nvSpPr>
        <p:spPr>
          <a:xfrm>
            <a:off x="5366859" y="1432591"/>
            <a:ext cx="165618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latin typeface="Cousine" panose="020B0604020202020204" charset="0"/>
                <a:cs typeface="Cousine" panose="020B0604020202020204" charset="0"/>
              </a:rPr>
              <a:t>Certifcate #2</a:t>
            </a:r>
          </a:p>
        </p:txBody>
      </p:sp>
      <p:cxnSp>
        <p:nvCxnSpPr>
          <p:cNvPr id="39" name="Straight Connector 38">
            <a:extLst>
              <a:ext uri="{FF2B5EF4-FFF2-40B4-BE49-F238E27FC236}">
                <a16:creationId xmlns:a16="http://schemas.microsoft.com/office/drawing/2014/main" id="{867747B2-21CE-5E09-478D-B99EBF4462DE}"/>
              </a:ext>
            </a:extLst>
          </p:cNvPr>
          <p:cNvCxnSpPr>
            <a:cxnSpLocks/>
          </p:cNvCxnSpPr>
          <p:nvPr/>
        </p:nvCxnSpPr>
        <p:spPr>
          <a:xfrm flipV="1">
            <a:off x="8702891" y="576656"/>
            <a:ext cx="0" cy="288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C784F9D-1D01-415A-0D75-A6441ED978C9}"/>
              </a:ext>
            </a:extLst>
          </p:cNvPr>
          <p:cNvCxnSpPr>
            <a:cxnSpLocks/>
          </p:cNvCxnSpPr>
          <p:nvPr/>
        </p:nvCxnSpPr>
        <p:spPr>
          <a:xfrm flipV="1">
            <a:off x="8492155" y="576656"/>
            <a:ext cx="0" cy="288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5DE9BA-2C3B-1A8A-2151-9B9D7060CD85}"/>
              </a:ext>
            </a:extLst>
          </p:cNvPr>
          <p:cNvCxnSpPr>
            <a:cxnSpLocks/>
          </p:cNvCxnSpPr>
          <p:nvPr/>
        </p:nvCxnSpPr>
        <p:spPr>
          <a:xfrm flipV="1">
            <a:off x="8270373" y="576656"/>
            <a:ext cx="0" cy="288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4A3970-3891-B897-B9C3-59AF8876A063}"/>
              </a:ext>
            </a:extLst>
          </p:cNvPr>
          <p:cNvCxnSpPr>
            <a:cxnSpLocks/>
          </p:cNvCxnSpPr>
          <p:nvPr/>
        </p:nvCxnSpPr>
        <p:spPr>
          <a:xfrm flipV="1">
            <a:off x="8047352" y="576656"/>
            <a:ext cx="0" cy="288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1BFCF5-3F01-2653-FB4D-20982741D3CF}"/>
              </a:ext>
            </a:extLst>
          </p:cNvPr>
          <p:cNvCxnSpPr>
            <a:cxnSpLocks/>
          </p:cNvCxnSpPr>
          <p:nvPr/>
        </p:nvCxnSpPr>
        <p:spPr>
          <a:xfrm flipV="1">
            <a:off x="7838795" y="576656"/>
            <a:ext cx="0" cy="288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9B9D82E-5365-6658-76D5-EA9314A6D85A}"/>
              </a:ext>
            </a:extLst>
          </p:cNvPr>
          <p:cNvSpPr txBox="1"/>
          <p:nvPr/>
        </p:nvSpPr>
        <p:spPr>
          <a:xfrm rot="18980539">
            <a:off x="8477298" y="113513"/>
            <a:ext cx="1080120" cy="184666"/>
          </a:xfrm>
          <a:prstGeom prst="rect">
            <a:avLst/>
          </a:prstGeom>
          <a:noFill/>
        </p:spPr>
        <p:txBody>
          <a:bodyPr wrap="square" rtlCol="0">
            <a:spAutoFit/>
          </a:bodyPr>
          <a:lstStyle/>
          <a:p>
            <a:r>
              <a:rPr lang="pl-PL" sz="600" dirty="0">
                <a:solidFill>
                  <a:schemeClr val="bg1"/>
                </a:solidFill>
                <a:latin typeface="Cousine" panose="020B0604020202020204" charset="0"/>
                <a:cs typeface="Cousine" panose="020B0604020202020204" charset="0"/>
              </a:rPr>
              <a:t>Anybody</a:t>
            </a:r>
          </a:p>
        </p:txBody>
      </p:sp>
      <p:sp>
        <p:nvSpPr>
          <p:cNvPr id="46" name="TextBox 45">
            <a:extLst>
              <a:ext uri="{FF2B5EF4-FFF2-40B4-BE49-F238E27FC236}">
                <a16:creationId xmlns:a16="http://schemas.microsoft.com/office/drawing/2014/main" id="{0C1BCAFC-D008-C48B-B354-1400B23A1924}"/>
              </a:ext>
            </a:extLst>
          </p:cNvPr>
          <p:cNvSpPr txBox="1"/>
          <p:nvPr/>
        </p:nvSpPr>
        <p:spPr>
          <a:xfrm rot="18980539">
            <a:off x="8245856" y="131562"/>
            <a:ext cx="1080120" cy="184666"/>
          </a:xfrm>
          <a:prstGeom prst="rect">
            <a:avLst/>
          </a:prstGeom>
          <a:noFill/>
        </p:spPr>
        <p:txBody>
          <a:bodyPr wrap="square" rtlCol="0">
            <a:spAutoFit/>
          </a:bodyPr>
          <a:lstStyle/>
          <a:p>
            <a:r>
              <a:rPr lang="pl-PL" sz="600" dirty="0">
                <a:solidFill>
                  <a:schemeClr val="bg1"/>
                </a:solidFill>
                <a:latin typeface="Cousine" panose="020B0604020202020204" charset="0"/>
                <a:cs typeface="Cousine" panose="020B0604020202020204" charset="0"/>
              </a:rPr>
              <a:t>Supplier</a:t>
            </a:r>
          </a:p>
        </p:txBody>
      </p:sp>
      <p:sp>
        <p:nvSpPr>
          <p:cNvPr id="47" name="TextBox 46">
            <a:extLst>
              <a:ext uri="{FF2B5EF4-FFF2-40B4-BE49-F238E27FC236}">
                <a16:creationId xmlns:a16="http://schemas.microsoft.com/office/drawing/2014/main" id="{2CD47373-D014-6F4E-45BD-467B695FA0FE}"/>
              </a:ext>
            </a:extLst>
          </p:cNvPr>
          <p:cNvSpPr txBox="1"/>
          <p:nvPr/>
        </p:nvSpPr>
        <p:spPr>
          <a:xfrm rot="18980539">
            <a:off x="8013150" y="139342"/>
            <a:ext cx="1080120" cy="184666"/>
          </a:xfrm>
          <a:prstGeom prst="rect">
            <a:avLst/>
          </a:prstGeom>
          <a:noFill/>
        </p:spPr>
        <p:txBody>
          <a:bodyPr wrap="square" rtlCol="0">
            <a:spAutoFit/>
          </a:bodyPr>
          <a:lstStyle/>
          <a:p>
            <a:r>
              <a:rPr lang="pl-PL" sz="600" dirty="0">
                <a:solidFill>
                  <a:schemeClr val="bg1"/>
                </a:solidFill>
                <a:latin typeface="Cousine" panose="020B0604020202020204" charset="0"/>
                <a:cs typeface="Cousine" panose="020B0604020202020204" charset="0"/>
              </a:rPr>
              <a:t>Development</a:t>
            </a:r>
          </a:p>
        </p:txBody>
      </p:sp>
      <p:sp>
        <p:nvSpPr>
          <p:cNvPr id="48" name="TextBox 47">
            <a:extLst>
              <a:ext uri="{FF2B5EF4-FFF2-40B4-BE49-F238E27FC236}">
                <a16:creationId xmlns:a16="http://schemas.microsoft.com/office/drawing/2014/main" id="{D997C308-1282-4C68-0DBB-1085BBB9B4F6}"/>
              </a:ext>
            </a:extLst>
          </p:cNvPr>
          <p:cNvSpPr txBox="1"/>
          <p:nvPr/>
        </p:nvSpPr>
        <p:spPr>
          <a:xfrm rot="18980539">
            <a:off x="7784895" y="135026"/>
            <a:ext cx="1080120" cy="184666"/>
          </a:xfrm>
          <a:prstGeom prst="rect">
            <a:avLst/>
          </a:prstGeom>
          <a:noFill/>
        </p:spPr>
        <p:txBody>
          <a:bodyPr wrap="square" rtlCol="0">
            <a:spAutoFit/>
          </a:bodyPr>
          <a:lstStyle/>
          <a:p>
            <a:r>
              <a:rPr lang="pl-PL" sz="600" dirty="0">
                <a:solidFill>
                  <a:schemeClr val="bg1"/>
                </a:solidFill>
                <a:latin typeface="Cousine" panose="020B0604020202020204" charset="0"/>
                <a:cs typeface="Cousine" panose="020B0604020202020204" charset="0"/>
              </a:rPr>
              <a:t>After Sales</a:t>
            </a:r>
          </a:p>
        </p:txBody>
      </p:sp>
      <p:sp>
        <p:nvSpPr>
          <p:cNvPr id="50" name="TextBox 49">
            <a:extLst>
              <a:ext uri="{FF2B5EF4-FFF2-40B4-BE49-F238E27FC236}">
                <a16:creationId xmlns:a16="http://schemas.microsoft.com/office/drawing/2014/main" id="{955AE389-CA93-6276-62BD-831202357BB9}"/>
              </a:ext>
            </a:extLst>
          </p:cNvPr>
          <p:cNvSpPr txBox="1"/>
          <p:nvPr/>
        </p:nvSpPr>
        <p:spPr>
          <a:xfrm rot="18980539">
            <a:off x="7564421" y="123781"/>
            <a:ext cx="1080120" cy="184666"/>
          </a:xfrm>
          <a:prstGeom prst="rect">
            <a:avLst/>
          </a:prstGeom>
          <a:noFill/>
        </p:spPr>
        <p:txBody>
          <a:bodyPr wrap="square" rtlCol="0">
            <a:spAutoFit/>
          </a:bodyPr>
          <a:lstStyle/>
          <a:p>
            <a:r>
              <a:rPr lang="pl-PL" sz="600" dirty="0">
                <a:solidFill>
                  <a:schemeClr val="bg1"/>
                </a:solidFill>
                <a:latin typeface="Cousine" panose="020B0604020202020204" charset="0"/>
                <a:cs typeface="Cousine" panose="020B0604020202020204" charset="0"/>
              </a:rPr>
              <a:t>...</a:t>
            </a:r>
          </a:p>
        </p:txBody>
      </p:sp>
      <p:cxnSp>
        <p:nvCxnSpPr>
          <p:cNvPr id="51" name="Straight Connector 50">
            <a:extLst>
              <a:ext uri="{FF2B5EF4-FFF2-40B4-BE49-F238E27FC236}">
                <a16:creationId xmlns:a16="http://schemas.microsoft.com/office/drawing/2014/main" id="{D9B342CF-74B7-D9FF-736C-E4596D9F34EC}"/>
              </a:ext>
            </a:extLst>
          </p:cNvPr>
          <p:cNvCxnSpPr>
            <a:cxnSpLocks/>
          </p:cNvCxnSpPr>
          <p:nvPr/>
        </p:nvCxnSpPr>
        <p:spPr>
          <a:xfrm flipV="1">
            <a:off x="7646068" y="589474"/>
            <a:ext cx="0" cy="288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DB4FBAE-4683-47CA-B85F-53397FBC389D}"/>
              </a:ext>
            </a:extLst>
          </p:cNvPr>
          <p:cNvSpPr txBox="1"/>
          <p:nvPr/>
        </p:nvSpPr>
        <p:spPr>
          <a:xfrm rot="18980539">
            <a:off x="7371694" y="136599"/>
            <a:ext cx="1080120" cy="184666"/>
          </a:xfrm>
          <a:prstGeom prst="rect">
            <a:avLst/>
          </a:prstGeom>
          <a:noFill/>
        </p:spPr>
        <p:txBody>
          <a:bodyPr wrap="square" rtlCol="0">
            <a:spAutoFit/>
          </a:bodyPr>
          <a:lstStyle/>
          <a:p>
            <a:r>
              <a:rPr lang="pl-PL" sz="600" dirty="0">
                <a:solidFill>
                  <a:schemeClr val="bg1"/>
                </a:solidFill>
                <a:latin typeface="Cousine" panose="020B0604020202020204" charset="0"/>
                <a:cs typeface="Cousine" panose="020B0604020202020204" charset="0"/>
              </a:rPr>
              <a:t>...</a:t>
            </a:r>
          </a:p>
        </p:txBody>
      </p:sp>
      <p:cxnSp>
        <p:nvCxnSpPr>
          <p:cNvPr id="53" name="Straight Connector 52">
            <a:extLst>
              <a:ext uri="{FF2B5EF4-FFF2-40B4-BE49-F238E27FC236}">
                <a16:creationId xmlns:a16="http://schemas.microsoft.com/office/drawing/2014/main" id="{01EB042A-1687-7801-B235-07290964F7F7}"/>
              </a:ext>
            </a:extLst>
          </p:cNvPr>
          <p:cNvCxnSpPr>
            <a:cxnSpLocks/>
          </p:cNvCxnSpPr>
          <p:nvPr/>
        </p:nvCxnSpPr>
        <p:spPr>
          <a:xfrm flipV="1">
            <a:off x="7437921" y="605602"/>
            <a:ext cx="0" cy="288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BD38615-5950-D293-88E5-D2FC72675A55}"/>
              </a:ext>
            </a:extLst>
          </p:cNvPr>
          <p:cNvSpPr txBox="1"/>
          <p:nvPr/>
        </p:nvSpPr>
        <p:spPr>
          <a:xfrm rot="18980539">
            <a:off x="7163547" y="152727"/>
            <a:ext cx="1080120" cy="184666"/>
          </a:xfrm>
          <a:prstGeom prst="rect">
            <a:avLst/>
          </a:prstGeom>
          <a:noFill/>
        </p:spPr>
        <p:txBody>
          <a:bodyPr wrap="square" rtlCol="0">
            <a:spAutoFit/>
          </a:bodyPr>
          <a:lstStyle/>
          <a:p>
            <a:r>
              <a:rPr lang="pl-PL" sz="600" dirty="0">
                <a:solidFill>
                  <a:schemeClr val="bg1"/>
                </a:solidFill>
                <a:latin typeface="Cousine" panose="020B0604020202020204" charset="0"/>
                <a:cs typeface="Cousine" panose="020B0604020202020204" charset="0"/>
              </a:rPr>
              <a:t>...</a:t>
            </a:r>
          </a:p>
        </p:txBody>
      </p:sp>
      <p:cxnSp>
        <p:nvCxnSpPr>
          <p:cNvPr id="55" name="Straight Connector 54">
            <a:extLst>
              <a:ext uri="{FF2B5EF4-FFF2-40B4-BE49-F238E27FC236}">
                <a16:creationId xmlns:a16="http://schemas.microsoft.com/office/drawing/2014/main" id="{E0CCB8F1-760E-4452-4093-B83844BBF561}"/>
              </a:ext>
            </a:extLst>
          </p:cNvPr>
          <p:cNvCxnSpPr>
            <a:cxnSpLocks/>
          </p:cNvCxnSpPr>
          <p:nvPr/>
        </p:nvCxnSpPr>
        <p:spPr>
          <a:xfrm flipV="1">
            <a:off x="7223085" y="598366"/>
            <a:ext cx="0" cy="288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AA3890E-427D-A205-7C19-553BEFD3DB40}"/>
              </a:ext>
            </a:extLst>
          </p:cNvPr>
          <p:cNvSpPr txBox="1"/>
          <p:nvPr/>
        </p:nvSpPr>
        <p:spPr>
          <a:xfrm rot="18980539">
            <a:off x="6948711" y="145491"/>
            <a:ext cx="1080120" cy="184666"/>
          </a:xfrm>
          <a:prstGeom prst="rect">
            <a:avLst/>
          </a:prstGeom>
          <a:noFill/>
        </p:spPr>
        <p:txBody>
          <a:bodyPr wrap="square" rtlCol="0">
            <a:spAutoFit/>
          </a:bodyPr>
          <a:lstStyle/>
          <a:p>
            <a:r>
              <a:rPr lang="pl-PL" sz="600" dirty="0">
                <a:solidFill>
                  <a:schemeClr val="bg1"/>
                </a:solidFill>
                <a:latin typeface="Cousine" panose="020B0604020202020204" charset="0"/>
                <a:cs typeface="Cousine" panose="020B0604020202020204" charset="0"/>
              </a:rPr>
              <a:t>...</a:t>
            </a:r>
          </a:p>
        </p:txBody>
      </p:sp>
      <p:sp>
        <p:nvSpPr>
          <p:cNvPr id="57" name="TextBox 56">
            <a:extLst>
              <a:ext uri="{FF2B5EF4-FFF2-40B4-BE49-F238E27FC236}">
                <a16:creationId xmlns:a16="http://schemas.microsoft.com/office/drawing/2014/main" id="{E55F0DFB-782F-807A-FECC-39542367C604}"/>
              </a:ext>
            </a:extLst>
          </p:cNvPr>
          <p:cNvSpPr txBox="1"/>
          <p:nvPr/>
        </p:nvSpPr>
        <p:spPr>
          <a:xfrm>
            <a:off x="3759622" y="1987352"/>
            <a:ext cx="1656184" cy="276999"/>
          </a:xfrm>
          <a:prstGeom prst="rect">
            <a:avLst/>
          </a:prstGeom>
          <a:noFill/>
        </p:spPr>
        <p:txBody>
          <a:bodyPr wrap="square" rtlCol="0">
            <a:spAutoFit/>
          </a:bodyPr>
          <a:lstStyle/>
          <a:p>
            <a:r>
              <a:rPr lang="pl-PL" sz="1200" dirty="0">
                <a:latin typeface="Cousine" panose="020B0604020202020204" charset="0"/>
                <a:cs typeface="Cousine" panose="020B0604020202020204" charset="0"/>
              </a:rPr>
              <a:t>OBD  II modes</a:t>
            </a:r>
          </a:p>
        </p:txBody>
      </p:sp>
      <p:sp>
        <p:nvSpPr>
          <p:cNvPr id="58" name="Rectangle 57">
            <a:extLst>
              <a:ext uri="{FF2B5EF4-FFF2-40B4-BE49-F238E27FC236}">
                <a16:creationId xmlns:a16="http://schemas.microsoft.com/office/drawing/2014/main" id="{95157479-2498-7E56-1150-036391E9BBEC}"/>
              </a:ext>
            </a:extLst>
          </p:cNvPr>
          <p:cNvSpPr/>
          <p:nvPr/>
        </p:nvSpPr>
        <p:spPr>
          <a:xfrm>
            <a:off x="5337654" y="2025129"/>
            <a:ext cx="1656185" cy="216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pl-PL" dirty="0">
                <a:latin typeface="Cousine" panose="020B0604020202020204" charset="0"/>
                <a:cs typeface="Cousine" panose="020B0604020202020204" charset="0"/>
              </a:rPr>
              <a:t>01,02, ... 0A</a:t>
            </a:r>
          </a:p>
        </p:txBody>
      </p:sp>
      <p:grpSp>
        <p:nvGrpSpPr>
          <p:cNvPr id="59" name="Group 58">
            <a:extLst>
              <a:ext uri="{FF2B5EF4-FFF2-40B4-BE49-F238E27FC236}">
                <a16:creationId xmlns:a16="http://schemas.microsoft.com/office/drawing/2014/main" id="{963DF888-B5EC-CDF2-C278-C6F8D471888D}"/>
              </a:ext>
            </a:extLst>
          </p:cNvPr>
          <p:cNvGrpSpPr/>
          <p:nvPr/>
        </p:nvGrpSpPr>
        <p:grpSpPr>
          <a:xfrm>
            <a:off x="7095051" y="2022171"/>
            <a:ext cx="1728192" cy="216024"/>
            <a:chOff x="5364088" y="1779662"/>
            <a:chExt cx="1728192" cy="216024"/>
          </a:xfrm>
          <a:solidFill>
            <a:schemeClr val="accent3">
              <a:lumMod val="50000"/>
            </a:schemeClr>
          </a:solidFill>
        </p:grpSpPr>
        <p:sp>
          <p:nvSpPr>
            <p:cNvPr id="60" name="Rectangle 59">
              <a:extLst>
                <a:ext uri="{FF2B5EF4-FFF2-40B4-BE49-F238E27FC236}">
                  <a16:creationId xmlns:a16="http://schemas.microsoft.com/office/drawing/2014/main" id="{5DDFBEDE-18B1-4960-C45B-C043A0688495}"/>
                </a:ext>
              </a:extLst>
            </p:cNvPr>
            <p:cNvSpPr/>
            <p:nvPr/>
          </p:nvSpPr>
          <p:spPr>
            <a:xfrm>
              <a:off x="536408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61" name="Rectangle 60">
              <a:extLst>
                <a:ext uri="{FF2B5EF4-FFF2-40B4-BE49-F238E27FC236}">
                  <a16:creationId xmlns:a16="http://schemas.microsoft.com/office/drawing/2014/main" id="{C020B558-0531-1B06-8ED8-F81506A7E7A2}"/>
                </a:ext>
              </a:extLst>
            </p:cNvPr>
            <p:cNvSpPr/>
            <p:nvPr/>
          </p:nvSpPr>
          <p:spPr>
            <a:xfrm>
              <a:off x="558011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62" name="Rectangle 61">
              <a:extLst>
                <a:ext uri="{FF2B5EF4-FFF2-40B4-BE49-F238E27FC236}">
                  <a16:creationId xmlns:a16="http://schemas.microsoft.com/office/drawing/2014/main" id="{AECB71A7-C38C-DA28-7049-4637CB4C9ED1}"/>
                </a:ext>
              </a:extLst>
            </p:cNvPr>
            <p:cNvSpPr/>
            <p:nvPr/>
          </p:nvSpPr>
          <p:spPr>
            <a:xfrm>
              <a:off x="579613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63" name="Rectangle 62">
              <a:extLst>
                <a:ext uri="{FF2B5EF4-FFF2-40B4-BE49-F238E27FC236}">
                  <a16:creationId xmlns:a16="http://schemas.microsoft.com/office/drawing/2014/main" id="{5B12CB17-99F7-3D91-3F67-E6D03E443C8A}"/>
                </a:ext>
              </a:extLst>
            </p:cNvPr>
            <p:cNvSpPr/>
            <p:nvPr/>
          </p:nvSpPr>
          <p:spPr>
            <a:xfrm>
              <a:off x="6012160"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64" name="Rectangle 63">
              <a:extLst>
                <a:ext uri="{FF2B5EF4-FFF2-40B4-BE49-F238E27FC236}">
                  <a16:creationId xmlns:a16="http://schemas.microsoft.com/office/drawing/2014/main" id="{216E4E75-B41C-B922-08B0-F784E486F9E6}"/>
                </a:ext>
              </a:extLst>
            </p:cNvPr>
            <p:cNvSpPr/>
            <p:nvPr/>
          </p:nvSpPr>
          <p:spPr>
            <a:xfrm>
              <a:off x="6228184"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65" name="Rectangle 64">
              <a:extLst>
                <a:ext uri="{FF2B5EF4-FFF2-40B4-BE49-F238E27FC236}">
                  <a16:creationId xmlns:a16="http://schemas.microsoft.com/office/drawing/2014/main" id="{A67BE339-DA81-67EB-59F6-6EE627FCD3EA}"/>
                </a:ext>
              </a:extLst>
            </p:cNvPr>
            <p:cNvSpPr/>
            <p:nvPr/>
          </p:nvSpPr>
          <p:spPr>
            <a:xfrm>
              <a:off x="644420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66" name="Rectangle 65">
              <a:extLst>
                <a:ext uri="{FF2B5EF4-FFF2-40B4-BE49-F238E27FC236}">
                  <a16:creationId xmlns:a16="http://schemas.microsoft.com/office/drawing/2014/main" id="{D05B28FE-3010-CC0D-85B3-FF4C49369C2B}"/>
                </a:ext>
              </a:extLst>
            </p:cNvPr>
            <p:cNvSpPr/>
            <p:nvPr/>
          </p:nvSpPr>
          <p:spPr>
            <a:xfrm>
              <a:off x="666023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67" name="Rectangle 66">
              <a:extLst>
                <a:ext uri="{FF2B5EF4-FFF2-40B4-BE49-F238E27FC236}">
                  <a16:creationId xmlns:a16="http://schemas.microsoft.com/office/drawing/2014/main" id="{237965C0-2091-8031-B689-EC2D9F719653}"/>
                </a:ext>
              </a:extLst>
            </p:cNvPr>
            <p:cNvSpPr/>
            <p:nvPr/>
          </p:nvSpPr>
          <p:spPr>
            <a:xfrm>
              <a:off x="687625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grpSp>
      <p:sp>
        <p:nvSpPr>
          <p:cNvPr id="68" name="TextBox 67">
            <a:extLst>
              <a:ext uri="{FF2B5EF4-FFF2-40B4-BE49-F238E27FC236}">
                <a16:creationId xmlns:a16="http://schemas.microsoft.com/office/drawing/2014/main" id="{7FFA06AA-84CA-3252-89DA-7E54759D625F}"/>
              </a:ext>
            </a:extLst>
          </p:cNvPr>
          <p:cNvSpPr txBox="1"/>
          <p:nvPr/>
        </p:nvSpPr>
        <p:spPr>
          <a:xfrm>
            <a:off x="3738279" y="2306932"/>
            <a:ext cx="1656184" cy="276999"/>
          </a:xfrm>
          <a:prstGeom prst="rect">
            <a:avLst/>
          </a:prstGeom>
          <a:noFill/>
        </p:spPr>
        <p:txBody>
          <a:bodyPr wrap="square" rtlCol="0">
            <a:spAutoFit/>
          </a:bodyPr>
          <a:lstStyle/>
          <a:p>
            <a:r>
              <a:rPr lang="pl-PL" sz="1200" dirty="0">
                <a:latin typeface="Cousine" panose="020B0604020202020204" charset="0"/>
                <a:cs typeface="Cousine" panose="020B0604020202020204" charset="0"/>
              </a:rPr>
              <a:t>Authentication</a:t>
            </a:r>
          </a:p>
        </p:txBody>
      </p:sp>
      <p:sp>
        <p:nvSpPr>
          <p:cNvPr id="69" name="Rectangle 68">
            <a:extLst>
              <a:ext uri="{FF2B5EF4-FFF2-40B4-BE49-F238E27FC236}">
                <a16:creationId xmlns:a16="http://schemas.microsoft.com/office/drawing/2014/main" id="{FD31497C-E3F5-C313-A3CD-2BAC0B22D5EC}"/>
              </a:ext>
            </a:extLst>
          </p:cNvPr>
          <p:cNvSpPr/>
          <p:nvPr/>
        </p:nvSpPr>
        <p:spPr>
          <a:xfrm>
            <a:off x="5345515" y="2343599"/>
            <a:ext cx="1656185" cy="216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pl-PL" dirty="0">
                <a:latin typeface="Cousine" panose="020B0604020202020204" charset="0"/>
                <a:cs typeface="Cousine" panose="020B0604020202020204" charset="0"/>
              </a:rPr>
              <a:t>29 01</a:t>
            </a:r>
          </a:p>
        </p:txBody>
      </p:sp>
      <p:grpSp>
        <p:nvGrpSpPr>
          <p:cNvPr id="70" name="Group 69">
            <a:extLst>
              <a:ext uri="{FF2B5EF4-FFF2-40B4-BE49-F238E27FC236}">
                <a16:creationId xmlns:a16="http://schemas.microsoft.com/office/drawing/2014/main" id="{755FDD1A-0F00-AD74-9C1F-7F49BE74A613}"/>
              </a:ext>
            </a:extLst>
          </p:cNvPr>
          <p:cNvGrpSpPr/>
          <p:nvPr/>
        </p:nvGrpSpPr>
        <p:grpSpPr>
          <a:xfrm>
            <a:off x="7073708" y="2341751"/>
            <a:ext cx="1728192" cy="216024"/>
            <a:chOff x="5364088" y="1779662"/>
            <a:chExt cx="1728192" cy="216024"/>
          </a:xfrm>
          <a:solidFill>
            <a:schemeClr val="accent3">
              <a:lumMod val="50000"/>
            </a:schemeClr>
          </a:solidFill>
        </p:grpSpPr>
        <p:sp>
          <p:nvSpPr>
            <p:cNvPr id="71" name="Rectangle 70">
              <a:extLst>
                <a:ext uri="{FF2B5EF4-FFF2-40B4-BE49-F238E27FC236}">
                  <a16:creationId xmlns:a16="http://schemas.microsoft.com/office/drawing/2014/main" id="{2CFCB206-C59D-EA5C-E7FD-F54EFA619AEC}"/>
                </a:ext>
              </a:extLst>
            </p:cNvPr>
            <p:cNvSpPr/>
            <p:nvPr/>
          </p:nvSpPr>
          <p:spPr>
            <a:xfrm>
              <a:off x="536408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72" name="Rectangle 71">
              <a:extLst>
                <a:ext uri="{FF2B5EF4-FFF2-40B4-BE49-F238E27FC236}">
                  <a16:creationId xmlns:a16="http://schemas.microsoft.com/office/drawing/2014/main" id="{0C9DB67C-EBE8-BBB6-9092-2ED1E15E643B}"/>
                </a:ext>
              </a:extLst>
            </p:cNvPr>
            <p:cNvSpPr/>
            <p:nvPr/>
          </p:nvSpPr>
          <p:spPr>
            <a:xfrm>
              <a:off x="558011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73" name="Rectangle 72">
              <a:extLst>
                <a:ext uri="{FF2B5EF4-FFF2-40B4-BE49-F238E27FC236}">
                  <a16:creationId xmlns:a16="http://schemas.microsoft.com/office/drawing/2014/main" id="{AAECB546-6CC4-8B09-8C37-F0CACC24858F}"/>
                </a:ext>
              </a:extLst>
            </p:cNvPr>
            <p:cNvSpPr/>
            <p:nvPr/>
          </p:nvSpPr>
          <p:spPr>
            <a:xfrm>
              <a:off x="579613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74" name="Rectangle 73">
              <a:extLst>
                <a:ext uri="{FF2B5EF4-FFF2-40B4-BE49-F238E27FC236}">
                  <a16:creationId xmlns:a16="http://schemas.microsoft.com/office/drawing/2014/main" id="{29D8B9B2-E15A-07C3-B679-8CCEB423D965}"/>
                </a:ext>
              </a:extLst>
            </p:cNvPr>
            <p:cNvSpPr/>
            <p:nvPr/>
          </p:nvSpPr>
          <p:spPr>
            <a:xfrm>
              <a:off x="6012160"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75" name="Rectangle 74">
              <a:extLst>
                <a:ext uri="{FF2B5EF4-FFF2-40B4-BE49-F238E27FC236}">
                  <a16:creationId xmlns:a16="http://schemas.microsoft.com/office/drawing/2014/main" id="{BF373AD1-3D4F-480B-6237-C328D49C4349}"/>
                </a:ext>
              </a:extLst>
            </p:cNvPr>
            <p:cNvSpPr/>
            <p:nvPr/>
          </p:nvSpPr>
          <p:spPr>
            <a:xfrm>
              <a:off x="6228184"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76" name="Rectangle 75">
              <a:extLst>
                <a:ext uri="{FF2B5EF4-FFF2-40B4-BE49-F238E27FC236}">
                  <a16:creationId xmlns:a16="http://schemas.microsoft.com/office/drawing/2014/main" id="{73CC0CA4-F107-DEAB-09B3-5D1A5A89BC6C}"/>
                </a:ext>
              </a:extLst>
            </p:cNvPr>
            <p:cNvSpPr/>
            <p:nvPr/>
          </p:nvSpPr>
          <p:spPr>
            <a:xfrm>
              <a:off x="644420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77" name="Rectangle 76">
              <a:extLst>
                <a:ext uri="{FF2B5EF4-FFF2-40B4-BE49-F238E27FC236}">
                  <a16:creationId xmlns:a16="http://schemas.microsoft.com/office/drawing/2014/main" id="{5FF73311-C9C5-1CA6-0391-38E0A50B64BB}"/>
                </a:ext>
              </a:extLst>
            </p:cNvPr>
            <p:cNvSpPr/>
            <p:nvPr/>
          </p:nvSpPr>
          <p:spPr>
            <a:xfrm>
              <a:off x="666023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78" name="Rectangle 77">
              <a:extLst>
                <a:ext uri="{FF2B5EF4-FFF2-40B4-BE49-F238E27FC236}">
                  <a16:creationId xmlns:a16="http://schemas.microsoft.com/office/drawing/2014/main" id="{EBD648D8-D4B2-6192-FADA-E949F9B66353}"/>
                </a:ext>
              </a:extLst>
            </p:cNvPr>
            <p:cNvSpPr/>
            <p:nvPr/>
          </p:nvSpPr>
          <p:spPr>
            <a:xfrm>
              <a:off x="687625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grpSp>
      <p:sp>
        <p:nvSpPr>
          <p:cNvPr id="79" name="TextBox 78">
            <a:extLst>
              <a:ext uri="{FF2B5EF4-FFF2-40B4-BE49-F238E27FC236}">
                <a16:creationId xmlns:a16="http://schemas.microsoft.com/office/drawing/2014/main" id="{A84443E0-942F-00E0-91ED-7D6015115279}"/>
              </a:ext>
            </a:extLst>
          </p:cNvPr>
          <p:cNvSpPr txBox="1"/>
          <p:nvPr/>
        </p:nvSpPr>
        <p:spPr>
          <a:xfrm>
            <a:off x="3738279" y="2752115"/>
            <a:ext cx="1656184" cy="276999"/>
          </a:xfrm>
          <a:prstGeom prst="rect">
            <a:avLst/>
          </a:prstGeom>
          <a:noFill/>
        </p:spPr>
        <p:txBody>
          <a:bodyPr wrap="square" rtlCol="0">
            <a:spAutoFit/>
          </a:bodyPr>
          <a:lstStyle/>
          <a:p>
            <a:r>
              <a:rPr lang="pl-PL" sz="1200" dirty="0">
                <a:latin typeface="Cousine" panose="020B0604020202020204" charset="0"/>
                <a:cs typeface="Cousine" panose="020B0604020202020204" charset="0"/>
              </a:rPr>
              <a:t>Read Data By ID</a:t>
            </a:r>
          </a:p>
        </p:txBody>
      </p:sp>
      <p:sp>
        <p:nvSpPr>
          <p:cNvPr id="80" name="Rectangle 79">
            <a:extLst>
              <a:ext uri="{FF2B5EF4-FFF2-40B4-BE49-F238E27FC236}">
                <a16:creationId xmlns:a16="http://schemas.microsoft.com/office/drawing/2014/main" id="{9199E275-FDD2-118B-1A6C-0FAF856417F1}"/>
              </a:ext>
            </a:extLst>
          </p:cNvPr>
          <p:cNvSpPr/>
          <p:nvPr/>
        </p:nvSpPr>
        <p:spPr>
          <a:xfrm>
            <a:off x="5345515" y="2788782"/>
            <a:ext cx="1656185" cy="216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pl-PL" dirty="0">
                <a:latin typeface="Cousine" panose="020B0604020202020204" charset="0"/>
                <a:cs typeface="Cousine" panose="020B0604020202020204" charset="0"/>
              </a:rPr>
              <a:t>22 01 00,...</a:t>
            </a:r>
          </a:p>
        </p:txBody>
      </p:sp>
      <p:grpSp>
        <p:nvGrpSpPr>
          <p:cNvPr id="81" name="Group 80">
            <a:extLst>
              <a:ext uri="{FF2B5EF4-FFF2-40B4-BE49-F238E27FC236}">
                <a16:creationId xmlns:a16="http://schemas.microsoft.com/office/drawing/2014/main" id="{F912928D-C06F-7780-7652-A3D93B59700D}"/>
              </a:ext>
            </a:extLst>
          </p:cNvPr>
          <p:cNvGrpSpPr/>
          <p:nvPr/>
        </p:nvGrpSpPr>
        <p:grpSpPr>
          <a:xfrm>
            <a:off x="7073708" y="2786934"/>
            <a:ext cx="1728192" cy="216024"/>
            <a:chOff x="5364088" y="1779662"/>
            <a:chExt cx="1728192" cy="216024"/>
          </a:xfrm>
          <a:solidFill>
            <a:schemeClr val="accent3">
              <a:lumMod val="50000"/>
            </a:schemeClr>
          </a:solidFill>
        </p:grpSpPr>
        <p:sp>
          <p:nvSpPr>
            <p:cNvPr id="82" name="Rectangle 81">
              <a:extLst>
                <a:ext uri="{FF2B5EF4-FFF2-40B4-BE49-F238E27FC236}">
                  <a16:creationId xmlns:a16="http://schemas.microsoft.com/office/drawing/2014/main" id="{5CD1994B-024B-3BEE-9564-92F57C7FFE70}"/>
                </a:ext>
              </a:extLst>
            </p:cNvPr>
            <p:cNvSpPr/>
            <p:nvPr/>
          </p:nvSpPr>
          <p:spPr>
            <a:xfrm>
              <a:off x="536408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83" name="Rectangle 82">
              <a:extLst>
                <a:ext uri="{FF2B5EF4-FFF2-40B4-BE49-F238E27FC236}">
                  <a16:creationId xmlns:a16="http://schemas.microsoft.com/office/drawing/2014/main" id="{6C3BFFE8-92DD-995F-6F17-D1EB6E2D3677}"/>
                </a:ext>
              </a:extLst>
            </p:cNvPr>
            <p:cNvSpPr/>
            <p:nvPr/>
          </p:nvSpPr>
          <p:spPr>
            <a:xfrm>
              <a:off x="558011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84" name="Rectangle 83">
              <a:extLst>
                <a:ext uri="{FF2B5EF4-FFF2-40B4-BE49-F238E27FC236}">
                  <a16:creationId xmlns:a16="http://schemas.microsoft.com/office/drawing/2014/main" id="{4824B4AB-EF7D-66EA-F6CA-2C6AFB0B8663}"/>
                </a:ext>
              </a:extLst>
            </p:cNvPr>
            <p:cNvSpPr/>
            <p:nvPr/>
          </p:nvSpPr>
          <p:spPr>
            <a:xfrm>
              <a:off x="579613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85" name="Rectangle 84">
              <a:extLst>
                <a:ext uri="{FF2B5EF4-FFF2-40B4-BE49-F238E27FC236}">
                  <a16:creationId xmlns:a16="http://schemas.microsoft.com/office/drawing/2014/main" id="{379BB915-DD38-2433-87BA-216E038240C4}"/>
                </a:ext>
              </a:extLst>
            </p:cNvPr>
            <p:cNvSpPr/>
            <p:nvPr/>
          </p:nvSpPr>
          <p:spPr>
            <a:xfrm>
              <a:off x="6012160"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86" name="Rectangle 85">
              <a:extLst>
                <a:ext uri="{FF2B5EF4-FFF2-40B4-BE49-F238E27FC236}">
                  <a16:creationId xmlns:a16="http://schemas.microsoft.com/office/drawing/2014/main" id="{49FCE356-4E1E-0509-0E7E-45F6C1E85C70}"/>
                </a:ext>
              </a:extLst>
            </p:cNvPr>
            <p:cNvSpPr/>
            <p:nvPr/>
          </p:nvSpPr>
          <p:spPr>
            <a:xfrm>
              <a:off x="6228184"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87" name="Rectangle 86">
              <a:extLst>
                <a:ext uri="{FF2B5EF4-FFF2-40B4-BE49-F238E27FC236}">
                  <a16:creationId xmlns:a16="http://schemas.microsoft.com/office/drawing/2014/main" id="{44B20CD4-185F-A187-DEB5-E3F858070E18}"/>
                </a:ext>
              </a:extLst>
            </p:cNvPr>
            <p:cNvSpPr/>
            <p:nvPr/>
          </p:nvSpPr>
          <p:spPr>
            <a:xfrm>
              <a:off x="644420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88" name="Rectangle 87">
              <a:extLst>
                <a:ext uri="{FF2B5EF4-FFF2-40B4-BE49-F238E27FC236}">
                  <a16:creationId xmlns:a16="http://schemas.microsoft.com/office/drawing/2014/main" id="{D056D65F-0ABC-9375-8E75-3C076272F0D0}"/>
                </a:ext>
              </a:extLst>
            </p:cNvPr>
            <p:cNvSpPr/>
            <p:nvPr/>
          </p:nvSpPr>
          <p:spPr>
            <a:xfrm>
              <a:off x="666023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89" name="Rectangle 88">
              <a:extLst>
                <a:ext uri="{FF2B5EF4-FFF2-40B4-BE49-F238E27FC236}">
                  <a16:creationId xmlns:a16="http://schemas.microsoft.com/office/drawing/2014/main" id="{8569596C-6623-2F97-09B0-6636DB1DCC28}"/>
                </a:ext>
              </a:extLst>
            </p:cNvPr>
            <p:cNvSpPr/>
            <p:nvPr/>
          </p:nvSpPr>
          <p:spPr>
            <a:xfrm>
              <a:off x="687625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grpSp>
      <p:sp>
        <p:nvSpPr>
          <p:cNvPr id="90" name="TextBox 89">
            <a:extLst>
              <a:ext uri="{FF2B5EF4-FFF2-40B4-BE49-F238E27FC236}">
                <a16:creationId xmlns:a16="http://schemas.microsoft.com/office/drawing/2014/main" id="{D268AD89-38B0-2F1A-456C-BE241871A87D}"/>
              </a:ext>
            </a:extLst>
          </p:cNvPr>
          <p:cNvSpPr txBox="1"/>
          <p:nvPr/>
        </p:nvSpPr>
        <p:spPr>
          <a:xfrm>
            <a:off x="3735652" y="3283534"/>
            <a:ext cx="1656184" cy="276999"/>
          </a:xfrm>
          <a:prstGeom prst="rect">
            <a:avLst/>
          </a:prstGeom>
          <a:noFill/>
        </p:spPr>
        <p:txBody>
          <a:bodyPr wrap="square" rtlCol="0">
            <a:spAutoFit/>
          </a:bodyPr>
          <a:lstStyle/>
          <a:p>
            <a:r>
              <a:rPr lang="pl-PL" sz="1200" dirty="0">
                <a:latin typeface="Cousine" panose="020B0604020202020204" charset="0"/>
                <a:cs typeface="Cousine" panose="020B0604020202020204" charset="0"/>
              </a:rPr>
              <a:t>Write HW version</a:t>
            </a:r>
          </a:p>
        </p:txBody>
      </p:sp>
      <p:sp>
        <p:nvSpPr>
          <p:cNvPr id="91" name="Rectangle 90">
            <a:extLst>
              <a:ext uri="{FF2B5EF4-FFF2-40B4-BE49-F238E27FC236}">
                <a16:creationId xmlns:a16="http://schemas.microsoft.com/office/drawing/2014/main" id="{07684B87-5AF7-12C2-D429-6E9F0A6EE99C}"/>
              </a:ext>
            </a:extLst>
          </p:cNvPr>
          <p:cNvSpPr/>
          <p:nvPr/>
        </p:nvSpPr>
        <p:spPr>
          <a:xfrm>
            <a:off x="5342888" y="3320201"/>
            <a:ext cx="1656185" cy="216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pl-PL" dirty="0">
                <a:latin typeface="Cousine" panose="020B0604020202020204" charset="0"/>
                <a:cs typeface="Cousine" panose="020B0604020202020204" charset="0"/>
              </a:rPr>
              <a:t>2E F1 50</a:t>
            </a:r>
          </a:p>
        </p:txBody>
      </p:sp>
      <p:grpSp>
        <p:nvGrpSpPr>
          <p:cNvPr id="92" name="Group 91">
            <a:extLst>
              <a:ext uri="{FF2B5EF4-FFF2-40B4-BE49-F238E27FC236}">
                <a16:creationId xmlns:a16="http://schemas.microsoft.com/office/drawing/2014/main" id="{A8C7DF20-1CEA-6991-007C-5EBA260BDF94}"/>
              </a:ext>
            </a:extLst>
          </p:cNvPr>
          <p:cNvGrpSpPr/>
          <p:nvPr/>
        </p:nvGrpSpPr>
        <p:grpSpPr>
          <a:xfrm>
            <a:off x="7071081" y="3318353"/>
            <a:ext cx="1728192" cy="216024"/>
            <a:chOff x="5364088" y="1779662"/>
            <a:chExt cx="1728192" cy="216024"/>
          </a:xfrm>
          <a:solidFill>
            <a:schemeClr val="accent3">
              <a:lumMod val="50000"/>
            </a:schemeClr>
          </a:solidFill>
        </p:grpSpPr>
        <p:sp>
          <p:nvSpPr>
            <p:cNvPr id="93" name="Rectangle 92">
              <a:extLst>
                <a:ext uri="{FF2B5EF4-FFF2-40B4-BE49-F238E27FC236}">
                  <a16:creationId xmlns:a16="http://schemas.microsoft.com/office/drawing/2014/main" id="{BCD60EDF-BA56-5C1C-AC43-D2A270959F07}"/>
                </a:ext>
              </a:extLst>
            </p:cNvPr>
            <p:cNvSpPr/>
            <p:nvPr/>
          </p:nvSpPr>
          <p:spPr>
            <a:xfrm>
              <a:off x="536408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94" name="Rectangle 93">
              <a:extLst>
                <a:ext uri="{FF2B5EF4-FFF2-40B4-BE49-F238E27FC236}">
                  <a16:creationId xmlns:a16="http://schemas.microsoft.com/office/drawing/2014/main" id="{6F64AC67-B40D-88CE-51DA-1282AF85C671}"/>
                </a:ext>
              </a:extLst>
            </p:cNvPr>
            <p:cNvSpPr/>
            <p:nvPr/>
          </p:nvSpPr>
          <p:spPr>
            <a:xfrm>
              <a:off x="558011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95" name="Rectangle 94">
              <a:extLst>
                <a:ext uri="{FF2B5EF4-FFF2-40B4-BE49-F238E27FC236}">
                  <a16:creationId xmlns:a16="http://schemas.microsoft.com/office/drawing/2014/main" id="{955EE276-DD89-34E9-C65F-E60F711B13BA}"/>
                </a:ext>
              </a:extLst>
            </p:cNvPr>
            <p:cNvSpPr/>
            <p:nvPr/>
          </p:nvSpPr>
          <p:spPr>
            <a:xfrm>
              <a:off x="579613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96" name="Rectangle 95">
              <a:extLst>
                <a:ext uri="{FF2B5EF4-FFF2-40B4-BE49-F238E27FC236}">
                  <a16:creationId xmlns:a16="http://schemas.microsoft.com/office/drawing/2014/main" id="{885A240D-628B-B6F4-6B6B-D0D480EC0676}"/>
                </a:ext>
              </a:extLst>
            </p:cNvPr>
            <p:cNvSpPr/>
            <p:nvPr/>
          </p:nvSpPr>
          <p:spPr>
            <a:xfrm>
              <a:off x="6012160"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97" name="Rectangle 96">
              <a:extLst>
                <a:ext uri="{FF2B5EF4-FFF2-40B4-BE49-F238E27FC236}">
                  <a16:creationId xmlns:a16="http://schemas.microsoft.com/office/drawing/2014/main" id="{F57C2876-4D3D-AE1F-AD19-209150899D8E}"/>
                </a:ext>
              </a:extLst>
            </p:cNvPr>
            <p:cNvSpPr/>
            <p:nvPr/>
          </p:nvSpPr>
          <p:spPr>
            <a:xfrm>
              <a:off x="6228184"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98" name="Rectangle 97">
              <a:extLst>
                <a:ext uri="{FF2B5EF4-FFF2-40B4-BE49-F238E27FC236}">
                  <a16:creationId xmlns:a16="http://schemas.microsoft.com/office/drawing/2014/main" id="{D5458A9E-9277-D4EB-0083-02D8660F24ED}"/>
                </a:ext>
              </a:extLst>
            </p:cNvPr>
            <p:cNvSpPr/>
            <p:nvPr/>
          </p:nvSpPr>
          <p:spPr>
            <a:xfrm>
              <a:off x="644420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99" name="Rectangle 98">
              <a:extLst>
                <a:ext uri="{FF2B5EF4-FFF2-40B4-BE49-F238E27FC236}">
                  <a16:creationId xmlns:a16="http://schemas.microsoft.com/office/drawing/2014/main" id="{170EA5AA-156A-8772-47D7-662D4D43EB8C}"/>
                </a:ext>
              </a:extLst>
            </p:cNvPr>
            <p:cNvSpPr/>
            <p:nvPr/>
          </p:nvSpPr>
          <p:spPr>
            <a:xfrm>
              <a:off x="666023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100" name="Rectangle 99">
              <a:extLst>
                <a:ext uri="{FF2B5EF4-FFF2-40B4-BE49-F238E27FC236}">
                  <a16:creationId xmlns:a16="http://schemas.microsoft.com/office/drawing/2014/main" id="{1DA4E28D-FCCC-0C30-BA77-A85DAAE61EB8}"/>
                </a:ext>
              </a:extLst>
            </p:cNvPr>
            <p:cNvSpPr/>
            <p:nvPr/>
          </p:nvSpPr>
          <p:spPr>
            <a:xfrm>
              <a:off x="687625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grpSp>
      <p:sp>
        <p:nvSpPr>
          <p:cNvPr id="101" name="TextBox 100">
            <a:extLst>
              <a:ext uri="{FF2B5EF4-FFF2-40B4-BE49-F238E27FC236}">
                <a16:creationId xmlns:a16="http://schemas.microsoft.com/office/drawing/2014/main" id="{F7E8AB4F-3B9C-966F-92D6-2A039C6CB6BE}"/>
              </a:ext>
            </a:extLst>
          </p:cNvPr>
          <p:cNvSpPr txBox="1"/>
          <p:nvPr/>
        </p:nvSpPr>
        <p:spPr>
          <a:xfrm>
            <a:off x="3734339" y="3537954"/>
            <a:ext cx="1656184" cy="276999"/>
          </a:xfrm>
          <a:prstGeom prst="rect">
            <a:avLst/>
          </a:prstGeom>
          <a:noFill/>
        </p:spPr>
        <p:txBody>
          <a:bodyPr wrap="square" rtlCol="0">
            <a:spAutoFit/>
          </a:bodyPr>
          <a:lstStyle/>
          <a:p>
            <a:r>
              <a:rPr lang="pl-PL" sz="1200" dirty="0">
                <a:latin typeface="Cousine" panose="020B0604020202020204" charset="0"/>
                <a:cs typeface="Cousine" panose="020B0604020202020204" charset="0"/>
              </a:rPr>
              <a:t>Write Serial Nr</a:t>
            </a:r>
          </a:p>
        </p:txBody>
      </p:sp>
      <p:sp>
        <p:nvSpPr>
          <p:cNvPr id="102" name="Rectangle 101">
            <a:extLst>
              <a:ext uri="{FF2B5EF4-FFF2-40B4-BE49-F238E27FC236}">
                <a16:creationId xmlns:a16="http://schemas.microsoft.com/office/drawing/2014/main" id="{46E74F04-8C89-73D7-C2FE-54C0F3C8A28B}"/>
              </a:ext>
            </a:extLst>
          </p:cNvPr>
          <p:cNvSpPr/>
          <p:nvPr/>
        </p:nvSpPr>
        <p:spPr>
          <a:xfrm>
            <a:off x="5341575" y="3574621"/>
            <a:ext cx="1656185" cy="216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pl-PL" dirty="0">
                <a:latin typeface="Cousine" panose="020B0604020202020204" charset="0"/>
                <a:cs typeface="Cousine" panose="020B0604020202020204" charset="0"/>
              </a:rPr>
              <a:t>22 F1 8C</a:t>
            </a:r>
          </a:p>
        </p:txBody>
      </p:sp>
      <p:grpSp>
        <p:nvGrpSpPr>
          <p:cNvPr id="103" name="Group 102">
            <a:extLst>
              <a:ext uri="{FF2B5EF4-FFF2-40B4-BE49-F238E27FC236}">
                <a16:creationId xmlns:a16="http://schemas.microsoft.com/office/drawing/2014/main" id="{712F55BF-68C9-AE94-0299-9AA0CB9EF79F}"/>
              </a:ext>
            </a:extLst>
          </p:cNvPr>
          <p:cNvGrpSpPr/>
          <p:nvPr/>
        </p:nvGrpSpPr>
        <p:grpSpPr>
          <a:xfrm>
            <a:off x="7069768" y="3572773"/>
            <a:ext cx="1728192" cy="216024"/>
            <a:chOff x="5364088" y="1779662"/>
            <a:chExt cx="1728192" cy="216024"/>
          </a:xfrm>
          <a:solidFill>
            <a:schemeClr val="accent3">
              <a:lumMod val="50000"/>
            </a:schemeClr>
          </a:solidFill>
        </p:grpSpPr>
        <p:sp>
          <p:nvSpPr>
            <p:cNvPr id="104" name="Rectangle 103">
              <a:extLst>
                <a:ext uri="{FF2B5EF4-FFF2-40B4-BE49-F238E27FC236}">
                  <a16:creationId xmlns:a16="http://schemas.microsoft.com/office/drawing/2014/main" id="{33E001F7-5A66-2C2A-7A8D-67C63E60C76C}"/>
                </a:ext>
              </a:extLst>
            </p:cNvPr>
            <p:cNvSpPr/>
            <p:nvPr/>
          </p:nvSpPr>
          <p:spPr>
            <a:xfrm>
              <a:off x="536408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105" name="Rectangle 104">
              <a:extLst>
                <a:ext uri="{FF2B5EF4-FFF2-40B4-BE49-F238E27FC236}">
                  <a16:creationId xmlns:a16="http://schemas.microsoft.com/office/drawing/2014/main" id="{9DF32887-857A-AB44-12CC-281A1D4B9260}"/>
                </a:ext>
              </a:extLst>
            </p:cNvPr>
            <p:cNvSpPr/>
            <p:nvPr/>
          </p:nvSpPr>
          <p:spPr>
            <a:xfrm>
              <a:off x="558011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106" name="Rectangle 105">
              <a:extLst>
                <a:ext uri="{FF2B5EF4-FFF2-40B4-BE49-F238E27FC236}">
                  <a16:creationId xmlns:a16="http://schemas.microsoft.com/office/drawing/2014/main" id="{341F70EC-D140-D2DE-2D67-982CC1CCF9C2}"/>
                </a:ext>
              </a:extLst>
            </p:cNvPr>
            <p:cNvSpPr/>
            <p:nvPr/>
          </p:nvSpPr>
          <p:spPr>
            <a:xfrm>
              <a:off x="579613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107" name="Rectangle 106">
              <a:extLst>
                <a:ext uri="{FF2B5EF4-FFF2-40B4-BE49-F238E27FC236}">
                  <a16:creationId xmlns:a16="http://schemas.microsoft.com/office/drawing/2014/main" id="{69D40F83-9516-6CE5-0DC3-35EE4371DDEF}"/>
                </a:ext>
              </a:extLst>
            </p:cNvPr>
            <p:cNvSpPr/>
            <p:nvPr/>
          </p:nvSpPr>
          <p:spPr>
            <a:xfrm>
              <a:off x="6012160"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108" name="Rectangle 107">
              <a:extLst>
                <a:ext uri="{FF2B5EF4-FFF2-40B4-BE49-F238E27FC236}">
                  <a16:creationId xmlns:a16="http://schemas.microsoft.com/office/drawing/2014/main" id="{ED44D6C5-01F5-B3CC-01EA-035C5012E95F}"/>
                </a:ext>
              </a:extLst>
            </p:cNvPr>
            <p:cNvSpPr/>
            <p:nvPr/>
          </p:nvSpPr>
          <p:spPr>
            <a:xfrm>
              <a:off x="6228184"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109" name="Rectangle 108">
              <a:extLst>
                <a:ext uri="{FF2B5EF4-FFF2-40B4-BE49-F238E27FC236}">
                  <a16:creationId xmlns:a16="http://schemas.microsoft.com/office/drawing/2014/main" id="{4CA9507B-ED25-D185-A6CF-D1CC0D2E8097}"/>
                </a:ext>
              </a:extLst>
            </p:cNvPr>
            <p:cNvSpPr/>
            <p:nvPr/>
          </p:nvSpPr>
          <p:spPr>
            <a:xfrm>
              <a:off x="6444208"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sp>
          <p:nvSpPr>
            <p:cNvPr id="110" name="Rectangle 109">
              <a:extLst>
                <a:ext uri="{FF2B5EF4-FFF2-40B4-BE49-F238E27FC236}">
                  <a16:creationId xmlns:a16="http://schemas.microsoft.com/office/drawing/2014/main" id="{EF988481-7AE7-41BB-E3F5-2638922BF835}"/>
                </a:ext>
              </a:extLst>
            </p:cNvPr>
            <p:cNvSpPr/>
            <p:nvPr/>
          </p:nvSpPr>
          <p:spPr>
            <a:xfrm>
              <a:off x="6660232"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a:t>
              </a:r>
            </a:p>
          </p:txBody>
        </p:sp>
        <p:sp>
          <p:nvSpPr>
            <p:cNvPr id="111" name="Rectangle 110">
              <a:extLst>
                <a:ext uri="{FF2B5EF4-FFF2-40B4-BE49-F238E27FC236}">
                  <a16:creationId xmlns:a16="http://schemas.microsoft.com/office/drawing/2014/main" id="{C0D49431-34CE-C069-E2C1-13A4CCE4F0BA}"/>
                </a:ext>
              </a:extLst>
            </p:cNvPr>
            <p:cNvSpPr/>
            <p:nvPr/>
          </p:nvSpPr>
          <p:spPr>
            <a:xfrm>
              <a:off x="6876256" y="1779662"/>
              <a:ext cx="216024" cy="2160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0</a:t>
              </a:r>
            </a:p>
          </p:txBody>
        </p:sp>
      </p:grpSp>
      <p:pic>
        <p:nvPicPr>
          <p:cNvPr id="113" name="Picture 112" descr="Icon&#10;&#10;Description automatically generated">
            <a:extLst>
              <a:ext uri="{FF2B5EF4-FFF2-40B4-BE49-F238E27FC236}">
                <a16:creationId xmlns:a16="http://schemas.microsoft.com/office/drawing/2014/main" id="{2F018E0E-5799-08F2-5819-C914EF08F321}"/>
              </a:ext>
            </a:extLst>
          </p:cNvPr>
          <p:cNvPicPr>
            <a:picLocks noChangeAspect="1"/>
          </p:cNvPicPr>
          <p:nvPr/>
        </p:nvPicPr>
        <p:blipFill>
          <a:blip r:embed="rId2"/>
          <a:stretch>
            <a:fillRect/>
          </a:stretch>
        </p:blipFill>
        <p:spPr>
          <a:xfrm>
            <a:off x="699776" y="1433934"/>
            <a:ext cx="2022994" cy="2022994"/>
          </a:xfrm>
          <a:prstGeom prst="rect">
            <a:avLst/>
          </a:prstGeom>
        </p:spPr>
      </p:pic>
      <p:sp>
        <p:nvSpPr>
          <p:cNvPr id="114" name="TextBox 113">
            <a:extLst>
              <a:ext uri="{FF2B5EF4-FFF2-40B4-BE49-F238E27FC236}">
                <a16:creationId xmlns:a16="http://schemas.microsoft.com/office/drawing/2014/main" id="{31E422E3-8C31-BF55-BB3B-B8CD6C511221}"/>
              </a:ext>
            </a:extLst>
          </p:cNvPr>
          <p:cNvSpPr txBox="1"/>
          <p:nvPr/>
        </p:nvSpPr>
        <p:spPr>
          <a:xfrm>
            <a:off x="737742" y="3422441"/>
            <a:ext cx="1588405" cy="707886"/>
          </a:xfrm>
          <a:prstGeom prst="rect">
            <a:avLst/>
          </a:prstGeom>
          <a:noFill/>
        </p:spPr>
        <p:txBody>
          <a:bodyPr wrap="square" rtlCol="0">
            <a:spAutoFit/>
          </a:bodyPr>
          <a:lstStyle/>
          <a:p>
            <a:r>
              <a:rPr lang="pl-PL" sz="1000" dirty="0">
                <a:latin typeface="Cousine" panose="020B0604020202020204" charset="0"/>
                <a:cs typeface="Cousine" panose="020B0604020202020204" charset="0"/>
              </a:rPr>
              <a:t>Certificate custom extension contain whitelists for allowed services</a:t>
            </a:r>
          </a:p>
        </p:txBody>
      </p:sp>
    </p:spTree>
    <p:extLst>
      <p:ext uri="{BB962C8B-B14F-4D97-AF65-F5344CB8AC3E}">
        <p14:creationId xmlns:p14="http://schemas.microsoft.com/office/powerpoint/2010/main" val="1149477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DEE0A0-3971-6B8E-91C7-47F295F02D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cxnSp>
        <p:nvCxnSpPr>
          <p:cNvPr id="8" name="Straight Connector 7">
            <a:extLst>
              <a:ext uri="{FF2B5EF4-FFF2-40B4-BE49-F238E27FC236}">
                <a16:creationId xmlns:a16="http://schemas.microsoft.com/office/drawing/2014/main" id="{09AD42D1-41FE-CF5E-A29A-23ABC0638397}"/>
              </a:ext>
            </a:extLst>
          </p:cNvPr>
          <p:cNvCxnSpPr>
            <a:cxnSpLocks/>
          </p:cNvCxnSpPr>
          <p:nvPr/>
        </p:nvCxnSpPr>
        <p:spPr>
          <a:xfrm>
            <a:off x="2672051" y="1305174"/>
            <a:ext cx="0" cy="331236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1AB271-C9DA-8AC4-FAB8-872FC5060592}"/>
              </a:ext>
            </a:extLst>
          </p:cNvPr>
          <p:cNvCxnSpPr>
            <a:cxnSpLocks/>
          </p:cNvCxnSpPr>
          <p:nvPr/>
        </p:nvCxnSpPr>
        <p:spPr>
          <a:xfrm>
            <a:off x="6344459" y="1305174"/>
            <a:ext cx="0" cy="331236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210DCC-DE6E-E3DB-F5EA-F8DD5314AC38}"/>
              </a:ext>
            </a:extLst>
          </p:cNvPr>
          <p:cNvCxnSpPr>
            <a:cxnSpLocks/>
          </p:cNvCxnSpPr>
          <p:nvPr/>
        </p:nvCxnSpPr>
        <p:spPr>
          <a:xfrm>
            <a:off x="2744059" y="1809230"/>
            <a:ext cx="3528392"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18B314-1A99-C7FC-221B-080047DCB2A6}"/>
              </a:ext>
            </a:extLst>
          </p:cNvPr>
          <p:cNvSpPr txBox="1"/>
          <p:nvPr/>
        </p:nvSpPr>
        <p:spPr>
          <a:xfrm>
            <a:off x="3010478" y="1593206"/>
            <a:ext cx="3261973" cy="230832"/>
          </a:xfrm>
          <a:prstGeom prst="rect">
            <a:avLst/>
          </a:prstGeom>
          <a:noFill/>
        </p:spPr>
        <p:txBody>
          <a:bodyPr wrap="square">
            <a:spAutoFit/>
          </a:bodyPr>
          <a:lstStyle/>
          <a:p>
            <a:r>
              <a:rPr lang="pl-PL" sz="900" i="0" dirty="0">
                <a:solidFill>
                  <a:schemeClr val="bg1">
                    <a:lumMod val="95000"/>
                  </a:schemeClr>
                </a:solidFill>
                <a:effectLst/>
                <a:latin typeface="Cousine" panose="020B0604020202020204" charset="0"/>
                <a:cs typeface="Cousine" panose="020B0604020202020204" charset="0"/>
              </a:rPr>
              <a:t>What Autentication method do you support?</a:t>
            </a:r>
            <a:endParaRPr lang="pl-PL" sz="900" dirty="0">
              <a:solidFill>
                <a:schemeClr val="bg1">
                  <a:lumMod val="95000"/>
                </a:schemeClr>
              </a:solidFill>
              <a:latin typeface="Cousine" panose="020B0604020202020204" charset="0"/>
              <a:cs typeface="Cousine" panose="020B0604020202020204" charset="0"/>
            </a:endParaRPr>
          </a:p>
        </p:txBody>
      </p:sp>
      <p:cxnSp>
        <p:nvCxnSpPr>
          <p:cNvPr id="15" name="Straight Arrow Connector 14">
            <a:extLst>
              <a:ext uri="{FF2B5EF4-FFF2-40B4-BE49-F238E27FC236}">
                <a16:creationId xmlns:a16="http://schemas.microsoft.com/office/drawing/2014/main" id="{B3C1C1CB-91C8-CC46-74F7-2271DA9F3F39}"/>
              </a:ext>
            </a:extLst>
          </p:cNvPr>
          <p:cNvCxnSpPr>
            <a:cxnSpLocks/>
          </p:cNvCxnSpPr>
          <p:nvPr/>
        </p:nvCxnSpPr>
        <p:spPr>
          <a:xfrm flipH="1">
            <a:off x="2744059" y="2430299"/>
            <a:ext cx="3490689" cy="1394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84DC1D-F27F-B6D5-FE95-799AEBBB778D}"/>
              </a:ext>
            </a:extLst>
          </p:cNvPr>
          <p:cNvSpPr txBox="1"/>
          <p:nvPr/>
        </p:nvSpPr>
        <p:spPr>
          <a:xfrm>
            <a:off x="2651483" y="2252671"/>
            <a:ext cx="4138758" cy="230832"/>
          </a:xfrm>
          <a:prstGeom prst="rect">
            <a:avLst/>
          </a:prstGeom>
          <a:noFill/>
        </p:spPr>
        <p:txBody>
          <a:bodyPr wrap="square">
            <a:spAutoFit/>
          </a:bodyPr>
          <a:lstStyle/>
          <a:p>
            <a:r>
              <a:rPr lang="pl-PL" sz="900" i="0" dirty="0">
                <a:solidFill>
                  <a:schemeClr val="bg1">
                    <a:lumMod val="95000"/>
                  </a:schemeClr>
                </a:solidFill>
                <a:effectLst/>
                <a:latin typeface="Cousine" panose="020B0604020202020204" charset="0"/>
                <a:cs typeface="Cousine" panose="020B0604020202020204" charset="0"/>
              </a:rPr>
              <a:t>I support Authentication with PKI CertificateExchange</a:t>
            </a:r>
            <a:endParaRPr lang="pl-PL" sz="900" dirty="0">
              <a:solidFill>
                <a:schemeClr val="bg1">
                  <a:lumMod val="95000"/>
                </a:schemeClr>
              </a:solidFill>
              <a:latin typeface="Cousine" panose="020B0604020202020204" charset="0"/>
              <a:cs typeface="Cousine" panose="020B0604020202020204" charset="0"/>
            </a:endParaRPr>
          </a:p>
        </p:txBody>
      </p:sp>
      <p:cxnSp>
        <p:nvCxnSpPr>
          <p:cNvPr id="19" name="Straight Arrow Connector 18">
            <a:extLst>
              <a:ext uri="{FF2B5EF4-FFF2-40B4-BE49-F238E27FC236}">
                <a16:creationId xmlns:a16="http://schemas.microsoft.com/office/drawing/2014/main" id="{8BE98BBC-6EB8-A658-9ED7-82BD4EE782EA}"/>
              </a:ext>
            </a:extLst>
          </p:cNvPr>
          <p:cNvCxnSpPr>
            <a:cxnSpLocks/>
          </p:cNvCxnSpPr>
          <p:nvPr/>
        </p:nvCxnSpPr>
        <p:spPr>
          <a:xfrm>
            <a:off x="2706356" y="2853269"/>
            <a:ext cx="3528392"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5FD91D4-A0E7-976D-5C31-B514B1C42855}"/>
              </a:ext>
            </a:extLst>
          </p:cNvPr>
          <p:cNvSpPr txBox="1"/>
          <p:nvPr/>
        </p:nvSpPr>
        <p:spPr>
          <a:xfrm>
            <a:off x="3354428" y="2660225"/>
            <a:ext cx="2880320" cy="230832"/>
          </a:xfrm>
          <a:prstGeom prst="rect">
            <a:avLst/>
          </a:prstGeom>
          <a:noFill/>
        </p:spPr>
        <p:txBody>
          <a:bodyPr wrap="square">
            <a:spAutoFit/>
          </a:bodyPr>
          <a:lstStyle/>
          <a:p>
            <a:r>
              <a:rPr lang="pl-PL" sz="900" i="0" dirty="0">
                <a:solidFill>
                  <a:schemeClr val="bg1">
                    <a:lumMod val="95000"/>
                  </a:schemeClr>
                </a:solidFill>
                <a:effectLst/>
                <a:latin typeface="Cousine" panose="020B0604020202020204" charset="0"/>
                <a:cs typeface="Cousine" panose="020B0604020202020204" charset="0"/>
              </a:rPr>
              <a:t>Ok, here’s my PKI certificate</a:t>
            </a:r>
            <a:endParaRPr lang="pl-PL" sz="900" dirty="0">
              <a:solidFill>
                <a:schemeClr val="bg1">
                  <a:lumMod val="95000"/>
                </a:schemeClr>
              </a:solidFill>
              <a:latin typeface="Cousine" panose="020B0604020202020204" charset="0"/>
              <a:cs typeface="Cousine" panose="020B0604020202020204" charset="0"/>
            </a:endParaRPr>
          </a:p>
        </p:txBody>
      </p:sp>
      <p:cxnSp>
        <p:nvCxnSpPr>
          <p:cNvPr id="23" name="Straight Arrow Connector 22">
            <a:extLst>
              <a:ext uri="{FF2B5EF4-FFF2-40B4-BE49-F238E27FC236}">
                <a16:creationId xmlns:a16="http://schemas.microsoft.com/office/drawing/2014/main" id="{AEF37137-644A-A8DB-E6B3-BBEA78DC8097}"/>
              </a:ext>
            </a:extLst>
          </p:cNvPr>
          <p:cNvCxnSpPr>
            <a:cxnSpLocks/>
          </p:cNvCxnSpPr>
          <p:nvPr/>
        </p:nvCxnSpPr>
        <p:spPr>
          <a:xfrm flipH="1">
            <a:off x="2744059" y="3465782"/>
            <a:ext cx="3490689" cy="1394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A6A168E-6A33-6A4A-5664-0D2E75341512}"/>
              </a:ext>
            </a:extLst>
          </p:cNvPr>
          <p:cNvSpPr txBox="1"/>
          <p:nvPr/>
        </p:nvSpPr>
        <p:spPr>
          <a:xfrm>
            <a:off x="2843808" y="3227916"/>
            <a:ext cx="3595311" cy="369332"/>
          </a:xfrm>
          <a:prstGeom prst="rect">
            <a:avLst/>
          </a:prstGeom>
          <a:noFill/>
        </p:spPr>
        <p:txBody>
          <a:bodyPr wrap="square">
            <a:spAutoFit/>
          </a:bodyPr>
          <a:lstStyle/>
          <a:p>
            <a:r>
              <a:rPr lang="pl-PL" sz="900" dirty="0">
                <a:solidFill>
                  <a:schemeClr val="bg1">
                    <a:lumMod val="95000"/>
                  </a:schemeClr>
                </a:solidFill>
                <a:latin typeface="Cousine" panose="020B0604020202020204" charset="0"/>
                <a:cs typeface="Cousine" panose="020B0604020202020204" charset="0"/>
              </a:rPr>
              <a:t>Prove your ownership: Sign this ‚Challange Data’ with private key</a:t>
            </a:r>
          </a:p>
        </p:txBody>
      </p:sp>
      <p:pic>
        <p:nvPicPr>
          <p:cNvPr id="32" name="Picture 31" descr="Icon&#10;&#10;Description automatically generated">
            <a:extLst>
              <a:ext uri="{FF2B5EF4-FFF2-40B4-BE49-F238E27FC236}">
                <a16:creationId xmlns:a16="http://schemas.microsoft.com/office/drawing/2014/main" id="{9F4408A9-8CDE-F43C-A44C-AC13D14D8187}"/>
              </a:ext>
            </a:extLst>
          </p:cNvPr>
          <p:cNvPicPr>
            <a:picLocks noChangeAspect="1"/>
          </p:cNvPicPr>
          <p:nvPr/>
        </p:nvPicPr>
        <p:blipFill>
          <a:blip r:embed="rId2"/>
          <a:stretch>
            <a:fillRect/>
          </a:stretch>
        </p:blipFill>
        <p:spPr>
          <a:xfrm>
            <a:off x="6061515" y="536764"/>
            <a:ext cx="565887" cy="565887"/>
          </a:xfrm>
          <a:prstGeom prst="rect">
            <a:avLst/>
          </a:prstGeom>
        </p:spPr>
      </p:pic>
      <p:sp>
        <p:nvSpPr>
          <p:cNvPr id="35" name="TextBox 34">
            <a:extLst>
              <a:ext uri="{FF2B5EF4-FFF2-40B4-BE49-F238E27FC236}">
                <a16:creationId xmlns:a16="http://schemas.microsoft.com/office/drawing/2014/main" id="{AF187DCB-7C64-FB69-C3F5-2112CA858E2C}"/>
              </a:ext>
            </a:extLst>
          </p:cNvPr>
          <p:cNvSpPr txBox="1"/>
          <p:nvPr/>
        </p:nvSpPr>
        <p:spPr>
          <a:xfrm>
            <a:off x="6122485" y="1060273"/>
            <a:ext cx="443084" cy="230832"/>
          </a:xfrm>
          <a:prstGeom prst="rect">
            <a:avLst/>
          </a:prstGeom>
          <a:noFill/>
        </p:spPr>
        <p:txBody>
          <a:bodyPr wrap="square">
            <a:spAutoFit/>
          </a:bodyPr>
          <a:lstStyle/>
          <a:p>
            <a:r>
              <a:rPr lang="pl-PL" sz="900" b="1" i="0" dirty="0">
                <a:solidFill>
                  <a:schemeClr val="bg1">
                    <a:lumMod val="95000"/>
                  </a:schemeClr>
                </a:solidFill>
                <a:effectLst/>
                <a:latin typeface="Cousine" panose="020B0604020202020204" charset="0"/>
                <a:cs typeface="Cousine" panose="020B0604020202020204" charset="0"/>
              </a:rPr>
              <a:t>ECU</a:t>
            </a:r>
            <a:endParaRPr lang="pl-PL" sz="900" b="1" dirty="0">
              <a:solidFill>
                <a:schemeClr val="bg1">
                  <a:lumMod val="95000"/>
                </a:schemeClr>
              </a:solidFill>
              <a:latin typeface="Cousine" panose="020B0604020202020204" charset="0"/>
              <a:cs typeface="Cousine" panose="020B0604020202020204" charset="0"/>
            </a:endParaRPr>
          </a:p>
        </p:txBody>
      </p:sp>
      <p:pic>
        <p:nvPicPr>
          <p:cNvPr id="37" name="Picture 36" descr="Icon&#10;&#10;Description automatically generated">
            <a:extLst>
              <a:ext uri="{FF2B5EF4-FFF2-40B4-BE49-F238E27FC236}">
                <a16:creationId xmlns:a16="http://schemas.microsoft.com/office/drawing/2014/main" id="{7B70D364-95C9-DD64-8AFF-D13AA1D7FBE5}"/>
              </a:ext>
            </a:extLst>
          </p:cNvPr>
          <p:cNvPicPr>
            <a:picLocks noChangeAspect="1"/>
          </p:cNvPicPr>
          <p:nvPr/>
        </p:nvPicPr>
        <p:blipFill>
          <a:blip r:embed="rId3"/>
          <a:stretch>
            <a:fillRect/>
          </a:stretch>
        </p:blipFill>
        <p:spPr>
          <a:xfrm>
            <a:off x="2466203" y="536763"/>
            <a:ext cx="565888" cy="565888"/>
          </a:xfrm>
          <a:prstGeom prst="rect">
            <a:avLst/>
          </a:prstGeom>
        </p:spPr>
      </p:pic>
      <p:sp>
        <p:nvSpPr>
          <p:cNvPr id="38" name="TextBox 37">
            <a:extLst>
              <a:ext uri="{FF2B5EF4-FFF2-40B4-BE49-F238E27FC236}">
                <a16:creationId xmlns:a16="http://schemas.microsoft.com/office/drawing/2014/main" id="{A1C779B4-3149-761F-6954-24D251A809DC}"/>
              </a:ext>
            </a:extLst>
          </p:cNvPr>
          <p:cNvSpPr txBox="1"/>
          <p:nvPr/>
        </p:nvSpPr>
        <p:spPr>
          <a:xfrm>
            <a:off x="2402233" y="1088497"/>
            <a:ext cx="608245" cy="230832"/>
          </a:xfrm>
          <a:prstGeom prst="rect">
            <a:avLst/>
          </a:prstGeom>
          <a:noFill/>
        </p:spPr>
        <p:txBody>
          <a:bodyPr wrap="square">
            <a:spAutoFit/>
          </a:bodyPr>
          <a:lstStyle/>
          <a:p>
            <a:r>
              <a:rPr lang="pl-PL" sz="900" b="1" i="0" dirty="0">
                <a:solidFill>
                  <a:schemeClr val="bg1">
                    <a:lumMod val="95000"/>
                  </a:schemeClr>
                </a:solidFill>
                <a:effectLst/>
                <a:latin typeface="Cousine" panose="020B0604020202020204" charset="0"/>
                <a:cs typeface="Cousine" panose="020B0604020202020204" charset="0"/>
              </a:rPr>
              <a:t>Tester</a:t>
            </a:r>
            <a:endParaRPr lang="pl-PL" sz="900" b="1" dirty="0">
              <a:solidFill>
                <a:schemeClr val="bg1">
                  <a:lumMod val="95000"/>
                </a:schemeClr>
              </a:solidFill>
              <a:latin typeface="Cousine" panose="020B0604020202020204" charset="0"/>
              <a:cs typeface="Cousine" panose="020B0604020202020204" charset="0"/>
            </a:endParaRPr>
          </a:p>
        </p:txBody>
      </p:sp>
      <p:sp>
        <p:nvSpPr>
          <p:cNvPr id="4" name="Prostokąt 377">
            <a:extLst>
              <a:ext uri="{FF2B5EF4-FFF2-40B4-BE49-F238E27FC236}">
                <a16:creationId xmlns:a16="http://schemas.microsoft.com/office/drawing/2014/main" id="{9E6C87F1-FDF2-4B1F-F651-F04B9542D904}"/>
              </a:ext>
            </a:extLst>
          </p:cNvPr>
          <p:cNvSpPr/>
          <p:nvPr/>
        </p:nvSpPr>
        <p:spPr>
          <a:xfrm>
            <a:off x="6960389" y="4933467"/>
            <a:ext cx="2183611" cy="184666"/>
          </a:xfrm>
          <a:prstGeom prst="rect">
            <a:avLst/>
          </a:prstGeom>
        </p:spPr>
        <p:txBody>
          <a:bodyPr wrap="none">
            <a:spAutoFit/>
          </a:bodyPr>
          <a:lstStyle/>
          <a:p>
            <a:r>
              <a:rPr lang="pl-PL" sz="600" dirty="0">
                <a:solidFill>
                  <a:srgbClr val="FFFFFF"/>
                </a:solidFill>
                <a:latin typeface="Cousine"/>
                <a:ea typeface="Cousine"/>
                <a:cs typeface="Cousine"/>
                <a:sym typeface="Cousine"/>
              </a:rPr>
              <a:t>https://www.youtube.com/watch?v=k4JD2ZUHrXA</a:t>
            </a:r>
          </a:p>
        </p:txBody>
      </p:sp>
      <p:cxnSp>
        <p:nvCxnSpPr>
          <p:cNvPr id="5" name="Straight Arrow Connector 4">
            <a:extLst>
              <a:ext uri="{FF2B5EF4-FFF2-40B4-BE49-F238E27FC236}">
                <a16:creationId xmlns:a16="http://schemas.microsoft.com/office/drawing/2014/main" id="{27FFCDE1-05AD-8543-B4AD-5D019E71E1C7}"/>
              </a:ext>
            </a:extLst>
          </p:cNvPr>
          <p:cNvCxnSpPr>
            <a:cxnSpLocks/>
          </p:cNvCxnSpPr>
          <p:nvPr/>
        </p:nvCxnSpPr>
        <p:spPr>
          <a:xfrm>
            <a:off x="2744059" y="3976943"/>
            <a:ext cx="3528392"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274530-F037-8D14-38B2-67C020598A92}"/>
              </a:ext>
            </a:extLst>
          </p:cNvPr>
          <p:cNvSpPr txBox="1"/>
          <p:nvPr/>
        </p:nvSpPr>
        <p:spPr>
          <a:xfrm>
            <a:off x="3010478" y="3760919"/>
            <a:ext cx="3261973" cy="230832"/>
          </a:xfrm>
          <a:prstGeom prst="rect">
            <a:avLst/>
          </a:prstGeom>
          <a:noFill/>
        </p:spPr>
        <p:txBody>
          <a:bodyPr wrap="square">
            <a:spAutoFit/>
          </a:bodyPr>
          <a:lstStyle/>
          <a:p>
            <a:r>
              <a:rPr lang="pl-PL" sz="900" i="0" dirty="0">
                <a:solidFill>
                  <a:schemeClr val="bg1">
                    <a:lumMod val="95000"/>
                  </a:schemeClr>
                </a:solidFill>
                <a:effectLst/>
                <a:latin typeface="Cousine" panose="020B0604020202020204" charset="0"/>
                <a:cs typeface="Cousine" panose="020B0604020202020204" charset="0"/>
              </a:rPr>
              <a:t>Here’s Proof of Ownership</a:t>
            </a:r>
            <a:endParaRPr lang="pl-PL" sz="900" dirty="0">
              <a:solidFill>
                <a:schemeClr val="bg1">
                  <a:lumMod val="95000"/>
                </a:schemeClr>
              </a:solidFill>
              <a:latin typeface="Cousine" panose="020B0604020202020204" charset="0"/>
              <a:cs typeface="Cousine" panose="020B0604020202020204" charset="0"/>
            </a:endParaRPr>
          </a:p>
        </p:txBody>
      </p:sp>
      <p:cxnSp>
        <p:nvCxnSpPr>
          <p:cNvPr id="10" name="Straight Arrow Connector 9">
            <a:extLst>
              <a:ext uri="{FF2B5EF4-FFF2-40B4-BE49-F238E27FC236}">
                <a16:creationId xmlns:a16="http://schemas.microsoft.com/office/drawing/2014/main" id="{7A429807-0DF2-08AF-86E3-2036168B838A}"/>
              </a:ext>
            </a:extLst>
          </p:cNvPr>
          <p:cNvCxnSpPr>
            <a:cxnSpLocks/>
          </p:cNvCxnSpPr>
          <p:nvPr/>
        </p:nvCxnSpPr>
        <p:spPr>
          <a:xfrm flipH="1">
            <a:off x="2744059" y="4486076"/>
            <a:ext cx="3490689" cy="1394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56511A-716D-D177-C2A1-298986CA3EA9}"/>
              </a:ext>
            </a:extLst>
          </p:cNvPr>
          <p:cNvSpPr txBox="1"/>
          <p:nvPr/>
        </p:nvSpPr>
        <p:spPr>
          <a:xfrm>
            <a:off x="2843808" y="4275300"/>
            <a:ext cx="3595311" cy="230832"/>
          </a:xfrm>
          <a:prstGeom prst="rect">
            <a:avLst/>
          </a:prstGeom>
          <a:noFill/>
        </p:spPr>
        <p:txBody>
          <a:bodyPr wrap="square">
            <a:spAutoFit/>
          </a:bodyPr>
          <a:lstStyle/>
          <a:p>
            <a:r>
              <a:rPr lang="pl-PL" sz="900" dirty="0">
                <a:solidFill>
                  <a:schemeClr val="bg1">
                    <a:lumMod val="95000"/>
                  </a:schemeClr>
                </a:solidFill>
                <a:latin typeface="Cousine" panose="020B0604020202020204" charset="0"/>
                <a:cs typeface="Cousine" panose="020B0604020202020204" charset="0"/>
              </a:rPr>
              <a:t>Thank you! You are now authenticated</a:t>
            </a:r>
          </a:p>
        </p:txBody>
      </p:sp>
    </p:spTree>
    <p:extLst>
      <p:ext uri="{BB962C8B-B14F-4D97-AF65-F5344CB8AC3E}">
        <p14:creationId xmlns:p14="http://schemas.microsoft.com/office/powerpoint/2010/main" val="1992753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numeru slajdu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13" name="Google Shape;103;p15"/>
          <p:cNvSpPr txBox="1">
            <a:spLocks noGrp="1"/>
          </p:cNvSpPr>
          <p:nvPr>
            <p:ph type="body" idx="1"/>
          </p:nvPr>
        </p:nvSpPr>
        <p:spPr>
          <a:xfrm>
            <a:off x="971600" y="1315475"/>
            <a:ext cx="7478880" cy="1190600"/>
          </a:xfrm>
          <a:prstGeom prst="rect">
            <a:avLst/>
          </a:prstGeom>
        </p:spPr>
        <p:txBody>
          <a:bodyPr spcFirstLastPara="1" wrap="square" lIns="91425" tIns="91425" rIns="91425" bIns="91425" anchor="t" anchorCtr="0">
            <a:noAutofit/>
          </a:bodyPr>
          <a:lstStyle/>
          <a:p>
            <a:pPr marL="0" lvl="0" indent="0" algn="ctr">
              <a:buNone/>
            </a:pPr>
            <a:r>
              <a:rPr lang="en-US" i="1" dirty="0"/>
              <a:t>'You should start your attack with no delay and not prematurely but perfectly on time’</a:t>
            </a:r>
          </a:p>
        </p:txBody>
      </p:sp>
      <p:pic>
        <p:nvPicPr>
          <p:cNvPr id="3" name="Picture 6" descr="D:\Vehicle vs IT security\hourglass.png">
            <a:extLst>
              <a:ext uri="{FF2B5EF4-FFF2-40B4-BE49-F238E27FC236}">
                <a16:creationId xmlns:a16="http://schemas.microsoft.com/office/drawing/2014/main" id="{DB5A6B76-14D2-22E8-1F1E-EB678C985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264" y="195486"/>
            <a:ext cx="1167470" cy="116747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The role of the mechanical clock in medieval science - Medievalists.net">
            <a:extLst>
              <a:ext uri="{FF2B5EF4-FFF2-40B4-BE49-F238E27FC236}">
                <a16:creationId xmlns:a16="http://schemas.microsoft.com/office/drawing/2014/main" id="{98E65D8C-F46A-4598-7B88-1F224F0FF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132" y="2139702"/>
            <a:ext cx="3465735" cy="2855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07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A67DB-8F50-4CFB-E599-1F6300694031}"/>
              </a:ext>
            </a:extLst>
          </p:cNvPr>
          <p:cNvSpPr>
            <a:spLocks noGrp="1"/>
          </p:cNvSpPr>
          <p:nvPr>
            <p:ph type="title"/>
          </p:nvPr>
        </p:nvSpPr>
        <p:spPr>
          <a:xfrm>
            <a:off x="404330" y="493832"/>
            <a:ext cx="8848190" cy="413400"/>
          </a:xfrm>
        </p:spPr>
        <p:txBody>
          <a:bodyPr/>
          <a:lstStyle/>
          <a:p>
            <a:r>
              <a:rPr lang="en-US" dirty="0"/>
              <a:t>Average age of passenger cars in some European countries</a:t>
            </a:r>
            <a:endParaRPr lang="pl-PL" dirty="0"/>
          </a:p>
        </p:txBody>
      </p:sp>
      <p:sp>
        <p:nvSpPr>
          <p:cNvPr id="6" name="Slide Number Placeholder 5">
            <a:extLst>
              <a:ext uri="{FF2B5EF4-FFF2-40B4-BE49-F238E27FC236}">
                <a16:creationId xmlns:a16="http://schemas.microsoft.com/office/drawing/2014/main" id="{28717752-D4E8-4074-14B5-46044E617E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8" name="Picture 7">
            <a:extLst>
              <a:ext uri="{FF2B5EF4-FFF2-40B4-BE49-F238E27FC236}">
                <a16:creationId xmlns:a16="http://schemas.microsoft.com/office/drawing/2014/main" id="{D1F0474D-4178-2ABA-2CEC-0450DF488688}"/>
              </a:ext>
            </a:extLst>
          </p:cNvPr>
          <p:cNvPicPr>
            <a:picLocks noChangeAspect="1"/>
          </p:cNvPicPr>
          <p:nvPr/>
        </p:nvPicPr>
        <p:blipFill>
          <a:blip r:embed="rId2"/>
          <a:stretch>
            <a:fillRect/>
          </a:stretch>
        </p:blipFill>
        <p:spPr>
          <a:xfrm>
            <a:off x="1547664" y="1563638"/>
            <a:ext cx="5514975" cy="2781300"/>
          </a:xfrm>
          <a:prstGeom prst="rect">
            <a:avLst/>
          </a:prstGeom>
        </p:spPr>
      </p:pic>
      <p:sp>
        <p:nvSpPr>
          <p:cNvPr id="9" name="Rectangle 8">
            <a:extLst>
              <a:ext uri="{FF2B5EF4-FFF2-40B4-BE49-F238E27FC236}">
                <a16:creationId xmlns:a16="http://schemas.microsoft.com/office/drawing/2014/main" id="{1D0D5F8D-F9FB-7B59-6B82-F75ED7C7E21C}"/>
              </a:ext>
            </a:extLst>
          </p:cNvPr>
          <p:cNvSpPr/>
          <p:nvPr/>
        </p:nvSpPr>
        <p:spPr>
          <a:xfrm>
            <a:off x="1655676" y="2131368"/>
            <a:ext cx="252028" cy="944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735337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E3DD-83DB-D39C-AD3D-E5C64A21C9A2}"/>
              </a:ext>
            </a:extLst>
          </p:cNvPr>
          <p:cNvSpPr>
            <a:spLocks noGrp="1"/>
          </p:cNvSpPr>
          <p:nvPr>
            <p:ph type="title"/>
          </p:nvPr>
        </p:nvSpPr>
        <p:spPr>
          <a:xfrm>
            <a:off x="518800" y="277001"/>
            <a:ext cx="8591230" cy="705225"/>
          </a:xfrm>
        </p:spPr>
        <p:txBody>
          <a:bodyPr/>
          <a:lstStyle/>
          <a:p>
            <a:r>
              <a:rPr lang="pl-PL" dirty="0"/>
              <a:t>L</a:t>
            </a:r>
            <a:r>
              <a:rPr lang="en-US" dirty="0" err="1"/>
              <a:t>engths</a:t>
            </a:r>
            <a:r>
              <a:rPr lang="en-US" dirty="0"/>
              <a:t> for cryptographic </a:t>
            </a:r>
            <a:r>
              <a:rPr lang="pl-PL" dirty="0"/>
              <a:t>primitivies </a:t>
            </a:r>
            <a:r>
              <a:rPr lang="en-US" dirty="0"/>
              <a:t>depending on their year of use</a:t>
            </a:r>
            <a:r>
              <a:rPr lang="pl-PL" dirty="0"/>
              <a:t> (in bits)</a:t>
            </a:r>
          </a:p>
        </p:txBody>
      </p:sp>
      <p:sp>
        <p:nvSpPr>
          <p:cNvPr id="6" name="Slide Number Placeholder 5">
            <a:extLst>
              <a:ext uri="{FF2B5EF4-FFF2-40B4-BE49-F238E27FC236}">
                <a16:creationId xmlns:a16="http://schemas.microsoft.com/office/drawing/2014/main" id="{F04838F8-282B-F297-A338-C50880CCB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aphicFrame>
        <p:nvGraphicFramePr>
          <p:cNvPr id="12" name="Google Shape;183;p23">
            <a:extLst>
              <a:ext uri="{FF2B5EF4-FFF2-40B4-BE49-F238E27FC236}">
                <a16:creationId xmlns:a16="http://schemas.microsoft.com/office/drawing/2014/main" id="{B38432D8-18B0-3A3A-9102-B0014BA158C3}"/>
              </a:ext>
            </a:extLst>
          </p:cNvPr>
          <p:cNvGraphicFramePr/>
          <p:nvPr>
            <p:extLst>
              <p:ext uri="{D42A27DB-BD31-4B8C-83A1-F6EECF244321}">
                <p14:modId xmlns:p14="http://schemas.microsoft.com/office/powerpoint/2010/main" val="3261794948"/>
              </p:ext>
            </p:extLst>
          </p:nvPr>
        </p:nvGraphicFramePr>
        <p:xfrm>
          <a:off x="518800" y="1470456"/>
          <a:ext cx="8122600" cy="2899875"/>
        </p:xfrm>
        <a:graphic>
          <a:graphicData uri="http://schemas.openxmlformats.org/drawingml/2006/table">
            <a:tbl>
              <a:tblPr>
                <a:noFill/>
                <a:tableStyleId>{FC55EEA4-988B-492D-99E5-9B07CBB69424}</a:tableStyleId>
              </a:tblPr>
              <a:tblGrid>
                <a:gridCol w="2030650">
                  <a:extLst>
                    <a:ext uri="{9D8B030D-6E8A-4147-A177-3AD203B41FA5}">
                      <a16:colId xmlns:a16="http://schemas.microsoft.com/office/drawing/2014/main" val="20000"/>
                    </a:ext>
                  </a:extLst>
                </a:gridCol>
                <a:gridCol w="2030650">
                  <a:extLst>
                    <a:ext uri="{9D8B030D-6E8A-4147-A177-3AD203B41FA5}">
                      <a16:colId xmlns:a16="http://schemas.microsoft.com/office/drawing/2014/main" val="20001"/>
                    </a:ext>
                  </a:extLst>
                </a:gridCol>
                <a:gridCol w="2030650">
                  <a:extLst>
                    <a:ext uri="{9D8B030D-6E8A-4147-A177-3AD203B41FA5}">
                      <a16:colId xmlns:a16="http://schemas.microsoft.com/office/drawing/2014/main" val="20002"/>
                    </a:ext>
                  </a:extLst>
                </a:gridCol>
                <a:gridCol w="2030650">
                  <a:extLst>
                    <a:ext uri="{9D8B030D-6E8A-4147-A177-3AD203B41FA5}">
                      <a16:colId xmlns:a16="http://schemas.microsoft.com/office/drawing/2014/main" val="20003"/>
                    </a:ext>
                  </a:extLst>
                </a:gridCol>
              </a:tblGrid>
              <a:tr h="579975">
                <a:tc>
                  <a:txBody>
                    <a:bodyPr/>
                    <a:lstStyle/>
                    <a:p>
                      <a:pPr marL="0" lvl="0" indent="0" algn="l" rtl="0">
                        <a:spcBef>
                          <a:spcPts val="0"/>
                        </a:spcBef>
                        <a:spcAft>
                          <a:spcPts val="0"/>
                        </a:spcAft>
                        <a:buNone/>
                      </a:pP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100" dirty="0">
                          <a:solidFill>
                            <a:srgbClr val="FFFFFF"/>
                          </a:solidFill>
                          <a:latin typeface="Cousine"/>
                          <a:ea typeface="Cousine"/>
                          <a:cs typeface="Cousine"/>
                          <a:sym typeface="Cousine"/>
                        </a:rPr>
                        <a:t>~2024</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pl-PL" sz="1100" dirty="0">
                          <a:solidFill>
                            <a:srgbClr val="FFFFFF"/>
                          </a:solidFill>
                          <a:latin typeface="Cousine"/>
                          <a:ea typeface="Cousine"/>
                          <a:cs typeface="Cousine"/>
                          <a:sym typeface="Cousine"/>
                        </a:rPr>
                        <a:t>~2025 - 2034</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100" dirty="0">
                          <a:solidFill>
                            <a:srgbClr val="FFFFFF"/>
                          </a:solidFill>
                          <a:latin typeface="Cousine"/>
                          <a:ea typeface="Cousine"/>
                          <a:cs typeface="Cousine"/>
                          <a:sym typeface="Cousine"/>
                        </a:rPr>
                        <a:t>~2035</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extLst>
                  <a:ext uri="{0D108BD9-81ED-4DB2-BD59-A6C34878D82A}">
                    <a16:rowId xmlns:a16="http://schemas.microsoft.com/office/drawing/2014/main" val="10000"/>
                  </a:ext>
                </a:extLst>
              </a:tr>
              <a:tr h="579975">
                <a:tc>
                  <a:txBody>
                    <a:bodyPr/>
                    <a:lstStyle/>
                    <a:p>
                      <a:pPr marL="0" lvl="0" indent="0" algn="r" rtl="0">
                        <a:spcBef>
                          <a:spcPts val="0"/>
                        </a:spcBef>
                        <a:spcAft>
                          <a:spcPts val="0"/>
                        </a:spcAft>
                        <a:buNone/>
                      </a:pPr>
                      <a:r>
                        <a:rPr lang="pl-PL" sz="1100" dirty="0">
                          <a:solidFill>
                            <a:srgbClr val="FFFFFF"/>
                          </a:solidFill>
                          <a:latin typeface="Cousine"/>
                          <a:ea typeface="Cousine"/>
                          <a:cs typeface="Cousine"/>
                          <a:sym typeface="Cousine"/>
                        </a:rPr>
                        <a:t>Symetric Crypto</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128</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192</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256</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extLst>
                  <a:ext uri="{0D108BD9-81ED-4DB2-BD59-A6C34878D82A}">
                    <a16:rowId xmlns:a16="http://schemas.microsoft.com/office/drawing/2014/main" val="10001"/>
                  </a:ext>
                </a:extLst>
              </a:tr>
              <a:tr h="579975">
                <a:tc>
                  <a:txBody>
                    <a:bodyPr/>
                    <a:lstStyle/>
                    <a:p>
                      <a:pPr marL="0" lvl="0" indent="0" algn="r" rtl="0">
                        <a:spcBef>
                          <a:spcPts val="0"/>
                        </a:spcBef>
                        <a:spcAft>
                          <a:spcPts val="0"/>
                        </a:spcAft>
                        <a:buNone/>
                      </a:pPr>
                      <a:r>
                        <a:rPr lang="pl-PL" sz="1100" dirty="0">
                          <a:solidFill>
                            <a:srgbClr val="FFFFFF"/>
                          </a:solidFill>
                          <a:latin typeface="Cousine"/>
                          <a:ea typeface="Cousine"/>
                          <a:cs typeface="Cousine"/>
                          <a:sym typeface="Cousine"/>
                        </a:rPr>
                        <a:t>Asymetrical (RSA/Diffie-Hellman)</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3072</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8192</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16384</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extLst>
                  <a:ext uri="{0D108BD9-81ED-4DB2-BD59-A6C34878D82A}">
                    <a16:rowId xmlns:a16="http://schemas.microsoft.com/office/drawing/2014/main" val="10002"/>
                  </a:ext>
                </a:extLst>
              </a:tr>
              <a:tr h="579975">
                <a:tc>
                  <a:txBody>
                    <a:bodyPr/>
                    <a:lstStyle/>
                    <a:p>
                      <a:pPr marL="0" lvl="0" indent="0" algn="r" rtl="0">
                        <a:spcBef>
                          <a:spcPts val="0"/>
                        </a:spcBef>
                        <a:spcAft>
                          <a:spcPts val="0"/>
                        </a:spcAft>
                        <a:buNone/>
                      </a:pPr>
                      <a:r>
                        <a:rPr lang="pl-PL" sz="1100" dirty="0">
                          <a:solidFill>
                            <a:srgbClr val="FFFFFF"/>
                          </a:solidFill>
                          <a:latin typeface="Cousine"/>
                          <a:ea typeface="Cousine"/>
                          <a:cs typeface="Cousine"/>
                          <a:sym typeface="Cousine"/>
                        </a:rPr>
                        <a:t>Asymetrical (Eliptic curves)</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256</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384</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512</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extLst>
                  <a:ext uri="{0D108BD9-81ED-4DB2-BD59-A6C34878D82A}">
                    <a16:rowId xmlns:a16="http://schemas.microsoft.com/office/drawing/2014/main" val="10003"/>
                  </a:ext>
                </a:extLst>
              </a:tr>
              <a:tr h="579975">
                <a:tc>
                  <a:txBody>
                    <a:bodyPr/>
                    <a:lstStyle/>
                    <a:p>
                      <a:pPr marL="0" lvl="0" indent="0" algn="r" rtl="0">
                        <a:spcBef>
                          <a:spcPts val="0"/>
                        </a:spcBef>
                        <a:spcAft>
                          <a:spcPts val="0"/>
                        </a:spcAft>
                        <a:buNone/>
                      </a:pPr>
                      <a:r>
                        <a:rPr lang="pl-PL" sz="1100" dirty="0">
                          <a:solidFill>
                            <a:srgbClr val="FFFFFF"/>
                          </a:solidFill>
                          <a:latin typeface="Cousine"/>
                          <a:ea typeface="Cousine"/>
                          <a:cs typeface="Cousine"/>
                          <a:sym typeface="Cousine"/>
                        </a:rPr>
                        <a:t>Hash</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256</a:t>
                      </a: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384</a:t>
                      </a: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pl-PL" sz="1800" b="1" dirty="0">
                          <a:solidFill>
                            <a:srgbClr val="FFFFFF"/>
                          </a:solidFill>
                          <a:latin typeface="Cousine"/>
                          <a:ea typeface="Cousine"/>
                          <a:cs typeface="Cousine"/>
                          <a:sym typeface="Cousine"/>
                        </a:rPr>
                        <a:t>512</a:t>
                      </a: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extLst>
                  <a:ext uri="{0D108BD9-81ED-4DB2-BD59-A6C34878D82A}">
                    <a16:rowId xmlns:a16="http://schemas.microsoft.com/office/drawing/2014/main" val="2006949088"/>
                  </a:ext>
                </a:extLst>
              </a:tr>
            </a:tbl>
          </a:graphicData>
        </a:graphic>
      </p:graphicFrame>
    </p:spTree>
    <p:extLst>
      <p:ext uri="{BB962C8B-B14F-4D97-AF65-F5344CB8AC3E}">
        <p14:creationId xmlns:p14="http://schemas.microsoft.com/office/powerpoint/2010/main" val="1472337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2F81-CE0E-3219-F8CC-261574B59152}"/>
              </a:ext>
            </a:extLst>
          </p:cNvPr>
          <p:cNvSpPr>
            <a:spLocks noGrp="1"/>
          </p:cNvSpPr>
          <p:nvPr>
            <p:ph type="title"/>
          </p:nvPr>
        </p:nvSpPr>
        <p:spPr/>
        <p:txBody>
          <a:bodyPr/>
          <a:lstStyle/>
          <a:p>
            <a:r>
              <a:rPr lang="pl-PL" dirty="0"/>
              <a:t>Operational risks of using open source code</a:t>
            </a:r>
          </a:p>
        </p:txBody>
      </p:sp>
      <p:sp>
        <p:nvSpPr>
          <p:cNvPr id="6" name="Slide Number Placeholder 5">
            <a:extLst>
              <a:ext uri="{FF2B5EF4-FFF2-40B4-BE49-F238E27FC236}">
                <a16:creationId xmlns:a16="http://schemas.microsoft.com/office/drawing/2014/main" id="{18E5510A-4B3C-36F9-D9AB-855949781F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12" name="Picture 11" descr="A screenshot of a video game&#10;&#10;Description automatically generated with medium confidence">
            <a:extLst>
              <a:ext uri="{FF2B5EF4-FFF2-40B4-BE49-F238E27FC236}">
                <a16:creationId xmlns:a16="http://schemas.microsoft.com/office/drawing/2014/main" id="{85696296-80F3-8F1C-E001-890216487310}"/>
              </a:ext>
            </a:extLst>
          </p:cNvPr>
          <p:cNvPicPr>
            <a:picLocks noChangeAspect="1"/>
          </p:cNvPicPr>
          <p:nvPr/>
        </p:nvPicPr>
        <p:blipFill>
          <a:blip r:embed="rId3"/>
          <a:stretch>
            <a:fillRect/>
          </a:stretch>
        </p:blipFill>
        <p:spPr>
          <a:xfrm>
            <a:off x="2411760" y="1057320"/>
            <a:ext cx="3788726" cy="3788726"/>
          </a:xfrm>
          <a:prstGeom prst="rect">
            <a:avLst/>
          </a:prstGeom>
        </p:spPr>
      </p:pic>
      <p:pic>
        <p:nvPicPr>
          <p:cNvPr id="8" name="Picture 7" descr="Icon&#10;&#10;Description automatically generated">
            <a:extLst>
              <a:ext uri="{FF2B5EF4-FFF2-40B4-BE49-F238E27FC236}">
                <a16:creationId xmlns:a16="http://schemas.microsoft.com/office/drawing/2014/main" id="{4F7D4585-F3C6-F0A1-ACA5-0CDDFA024933}"/>
              </a:ext>
            </a:extLst>
          </p:cNvPr>
          <p:cNvPicPr>
            <a:picLocks noChangeAspect="1"/>
          </p:cNvPicPr>
          <p:nvPr/>
        </p:nvPicPr>
        <p:blipFill>
          <a:blip r:embed="rId4"/>
          <a:stretch>
            <a:fillRect/>
          </a:stretch>
        </p:blipFill>
        <p:spPr>
          <a:xfrm>
            <a:off x="4985537" y="1103331"/>
            <a:ext cx="1214949" cy="1214949"/>
          </a:xfrm>
          <a:prstGeom prst="rect">
            <a:avLst/>
          </a:prstGeom>
        </p:spPr>
      </p:pic>
      <p:pic>
        <p:nvPicPr>
          <p:cNvPr id="14" name="Picture 13" descr="Icon&#10;&#10;Description automatically generated">
            <a:extLst>
              <a:ext uri="{FF2B5EF4-FFF2-40B4-BE49-F238E27FC236}">
                <a16:creationId xmlns:a16="http://schemas.microsoft.com/office/drawing/2014/main" id="{AA1E5EBC-616B-2CE8-56F1-298FCC53B2AF}"/>
              </a:ext>
            </a:extLst>
          </p:cNvPr>
          <p:cNvPicPr>
            <a:picLocks noChangeAspect="1"/>
          </p:cNvPicPr>
          <p:nvPr/>
        </p:nvPicPr>
        <p:blipFill>
          <a:blip r:embed="rId5"/>
          <a:stretch>
            <a:fillRect/>
          </a:stretch>
        </p:blipFill>
        <p:spPr>
          <a:xfrm>
            <a:off x="2771800" y="1676915"/>
            <a:ext cx="514903" cy="514903"/>
          </a:xfrm>
          <a:prstGeom prst="rect">
            <a:avLst/>
          </a:prstGeom>
        </p:spPr>
      </p:pic>
      <p:pic>
        <p:nvPicPr>
          <p:cNvPr id="16" name="Picture 15" descr="Icon&#10;&#10;Description automatically generated">
            <a:extLst>
              <a:ext uri="{FF2B5EF4-FFF2-40B4-BE49-F238E27FC236}">
                <a16:creationId xmlns:a16="http://schemas.microsoft.com/office/drawing/2014/main" id="{C93B9B18-4A45-265F-D52A-F977FABC1531}"/>
              </a:ext>
            </a:extLst>
          </p:cNvPr>
          <p:cNvPicPr>
            <a:picLocks noChangeAspect="1"/>
          </p:cNvPicPr>
          <p:nvPr/>
        </p:nvPicPr>
        <p:blipFill>
          <a:blip r:embed="rId6"/>
          <a:stretch>
            <a:fillRect/>
          </a:stretch>
        </p:blipFill>
        <p:spPr>
          <a:xfrm>
            <a:off x="2123728" y="1233810"/>
            <a:ext cx="1713322" cy="1713322"/>
          </a:xfrm>
          <a:prstGeom prst="rect">
            <a:avLst/>
          </a:prstGeom>
        </p:spPr>
      </p:pic>
    </p:spTree>
    <p:extLst>
      <p:ext uri="{BB962C8B-B14F-4D97-AF65-F5344CB8AC3E}">
        <p14:creationId xmlns:p14="http://schemas.microsoft.com/office/powerpoint/2010/main" val="2868119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1A18-034E-2DCD-6678-4E49C16BDD46}"/>
              </a:ext>
            </a:extLst>
          </p:cNvPr>
          <p:cNvSpPr>
            <a:spLocks noGrp="1"/>
          </p:cNvSpPr>
          <p:nvPr>
            <p:ph type="title"/>
          </p:nvPr>
        </p:nvSpPr>
        <p:spPr/>
        <p:txBody>
          <a:bodyPr/>
          <a:lstStyle/>
          <a:p>
            <a:r>
              <a:rPr lang="pl-PL" dirty="0"/>
              <a:t>Incident response</a:t>
            </a:r>
          </a:p>
        </p:txBody>
      </p:sp>
      <p:sp>
        <p:nvSpPr>
          <p:cNvPr id="6" name="Slide Number Placeholder 5">
            <a:extLst>
              <a:ext uri="{FF2B5EF4-FFF2-40B4-BE49-F238E27FC236}">
                <a16:creationId xmlns:a16="http://schemas.microsoft.com/office/drawing/2014/main" id="{C97BCD00-0041-DF8A-80F3-B5B13E8D5B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12290" name="Picture 2" descr="Hacked Jeep USB update criticised - BBC News">
            <a:extLst>
              <a:ext uri="{FF2B5EF4-FFF2-40B4-BE49-F238E27FC236}">
                <a16:creationId xmlns:a16="http://schemas.microsoft.com/office/drawing/2014/main" id="{732AD124-F006-6F08-DCB8-659B5DB10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125" y="907232"/>
            <a:ext cx="4759875" cy="2677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AD9607-9258-757A-B6BE-CE76791F7E2A}"/>
              </a:ext>
            </a:extLst>
          </p:cNvPr>
          <p:cNvPicPr>
            <a:picLocks noChangeAspect="1"/>
          </p:cNvPicPr>
          <p:nvPr/>
        </p:nvPicPr>
        <p:blipFill>
          <a:blip r:embed="rId3"/>
          <a:stretch>
            <a:fillRect/>
          </a:stretch>
        </p:blipFill>
        <p:spPr>
          <a:xfrm>
            <a:off x="539552" y="3515909"/>
            <a:ext cx="8316416" cy="1440717"/>
          </a:xfrm>
          <a:prstGeom prst="rect">
            <a:avLst/>
          </a:prstGeom>
        </p:spPr>
      </p:pic>
      <p:sp>
        <p:nvSpPr>
          <p:cNvPr id="10" name="Oval 9">
            <a:extLst>
              <a:ext uri="{FF2B5EF4-FFF2-40B4-BE49-F238E27FC236}">
                <a16:creationId xmlns:a16="http://schemas.microsoft.com/office/drawing/2014/main" id="{3542EF61-E0BE-F301-90FE-3CAF8688F211}"/>
              </a:ext>
            </a:extLst>
          </p:cNvPr>
          <p:cNvSpPr/>
          <p:nvPr/>
        </p:nvSpPr>
        <p:spPr>
          <a:xfrm>
            <a:off x="1979712" y="4429411"/>
            <a:ext cx="122413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2" name="Picture 11" descr="Icon&#10;&#10;Description automatically generated">
            <a:extLst>
              <a:ext uri="{FF2B5EF4-FFF2-40B4-BE49-F238E27FC236}">
                <a16:creationId xmlns:a16="http://schemas.microsoft.com/office/drawing/2014/main" id="{B0C32A57-D601-FDA6-FBA0-7D3D136EF359}"/>
              </a:ext>
            </a:extLst>
          </p:cNvPr>
          <p:cNvPicPr>
            <a:picLocks noChangeAspect="1"/>
          </p:cNvPicPr>
          <p:nvPr/>
        </p:nvPicPr>
        <p:blipFill>
          <a:blip r:embed="rId4"/>
          <a:stretch>
            <a:fillRect/>
          </a:stretch>
        </p:blipFill>
        <p:spPr>
          <a:xfrm>
            <a:off x="1187624" y="1404707"/>
            <a:ext cx="1584176" cy="1584176"/>
          </a:xfrm>
          <a:prstGeom prst="rect">
            <a:avLst/>
          </a:prstGeom>
        </p:spPr>
      </p:pic>
    </p:spTree>
    <p:extLst>
      <p:ext uri="{BB962C8B-B14F-4D97-AF65-F5344CB8AC3E}">
        <p14:creationId xmlns:p14="http://schemas.microsoft.com/office/powerpoint/2010/main" val="2198108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3A36-A450-C88B-CC04-AA91C2F23825}"/>
              </a:ext>
            </a:extLst>
          </p:cNvPr>
          <p:cNvSpPr>
            <a:spLocks noGrp="1"/>
          </p:cNvSpPr>
          <p:nvPr>
            <p:ph type="title"/>
          </p:nvPr>
        </p:nvSpPr>
        <p:spPr>
          <a:xfrm>
            <a:off x="318069" y="326723"/>
            <a:ext cx="8229600" cy="413400"/>
          </a:xfrm>
        </p:spPr>
        <p:txBody>
          <a:bodyPr/>
          <a:lstStyle/>
          <a:p>
            <a:r>
              <a:rPr lang="pl-PL" dirty="0"/>
              <a:t>Wakeup !!</a:t>
            </a:r>
          </a:p>
        </p:txBody>
      </p:sp>
      <p:sp>
        <p:nvSpPr>
          <p:cNvPr id="6" name="Slide Number Placeholder 5">
            <a:extLst>
              <a:ext uri="{FF2B5EF4-FFF2-40B4-BE49-F238E27FC236}">
                <a16:creationId xmlns:a16="http://schemas.microsoft.com/office/drawing/2014/main" id="{BC1CA760-D12B-4E46-BA24-810EC0F08B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13314" name="Picture 2">
            <a:extLst>
              <a:ext uri="{FF2B5EF4-FFF2-40B4-BE49-F238E27FC236}">
                <a16:creationId xmlns:a16="http://schemas.microsoft.com/office/drawing/2014/main" id="{0F0B57A6-6710-215F-1014-F7E941E60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342" y="411510"/>
            <a:ext cx="4923915" cy="33642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184458-2C3B-D067-F219-6249DA50C65B}"/>
              </a:ext>
            </a:extLst>
          </p:cNvPr>
          <p:cNvSpPr txBox="1"/>
          <p:nvPr/>
        </p:nvSpPr>
        <p:spPr>
          <a:xfrm>
            <a:off x="7308304" y="463124"/>
            <a:ext cx="1341126" cy="276999"/>
          </a:xfrm>
          <a:prstGeom prst="rect">
            <a:avLst/>
          </a:prstGeom>
          <a:noFill/>
        </p:spPr>
        <p:txBody>
          <a:bodyPr wrap="square">
            <a:spAutoFit/>
          </a:bodyPr>
          <a:lstStyle/>
          <a:p>
            <a:r>
              <a:rPr lang="pl-PL" sz="1200" b="0" i="0" dirty="0">
                <a:solidFill>
                  <a:srgbClr val="585C5F"/>
                </a:solidFill>
                <a:effectLst/>
                <a:latin typeface="Noticia Text"/>
              </a:rPr>
              <a:t>Infineon TC397</a:t>
            </a:r>
            <a:endParaRPr lang="pl-PL" sz="1200" dirty="0">
              <a:solidFill>
                <a:srgbClr val="585C5F"/>
              </a:solidFill>
            </a:endParaRPr>
          </a:p>
        </p:txBody>
      </p:sp>
      <p:pic>
        <p:nvPicPr>
          <p:cNvPr id="13318" name="Picture 6" descr="How to Boot to Windows XP Safe Mode With Command Prompt">
            <a:extLst>
              <a:ext uri="{FF2B5EF4-FFF2-40B4-BE49-F238E27FC236}">
                <a16:creationId xmlns:a16="http://schemas.microsoft.com/office/drawing/2014/main" id="{EEC843B1-E95F-BC74-3367-9F9B5B73A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60" y="1131590"/>
            <a:ext cx="3966323" cy="264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01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7172-F051-A4B0-17E8-F622FBE0658F}"/>
              </a:ext>
            </a:extLst>
          </p:cNvPr>
          <p:cNvSpPr>
            <a:spLocks noGrp="1"/>
          </p:cNvSpPr>
          <p:nvPr>
            <p:ph type="title"/>
          </p:nvPr>
        </p:nvSpPr>
        <p:spPr>
          <a:xfrm>
            <a:off x="383238" y="210033"/>
            <a:ext cx="8229600" cy="413400"/>
          </a:xfrm>
        </p:spPr>
        <p:txBody>
          <a:bodyPr/>
          <a:lstStyle/>
          <a:p>
            <a:r>
              <a:rPr lang="pl-PL" dirty="0"/>
              <a:t>Window of oportunity </a:t>
            </a:r>
          </a:p>
        </p:txBody>
      </p:sp>
      <p:sp>
        <p:nvSpPr>
          <p:cNvPr id="6" name="Slide Number Placeholder 5">
            <a:extLst>
              <a:ext uri="{FF2B5EF4-FFF2-40B4-BE49-F238E27FC236}">
                <a16:creationId xmlns:a16="http://schemas.microsoft.com/office/drawing/2014/main" id="{44A7B82E-71E0-32F3-AC84-A0106D1A5F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7" name="Picture 6">
            <a:extLst>
              <a:ext uri="{FF2B5EF4-FFF2-40B4-BE49-F238E27FC236}">
                <a16:creationId xmlns:a16="http://schemas.microsoft.com/office/drawing/2014/main" id="{2A31BA11-C0F5-6EBA-6897-8B82C6C405CF}"/>
              </a:ext>
            </a:extLst>
          </p:cNvPr>
          <p:cNvPicPr>
            <a:picLocks noChangeAspect="1"/>
          </p:cNvPicPr>
          <p:nvPr/>
        </p:nvPicPr>
        <p:blipFill>
          <a:blip r:embed="rId2"/>
          <a:stretch>
            <a:fillRect/>
          </a:stretch>
        </p:blipFill>
        <p:spPr>
          <a:xfrm>
            <a:off x="2461350" y="1203598"/>
            <a:ext cx="3363838" cy="3363838"/>
          </a:xfrm>
          <a:prstGeom prst="rect">
            <a:avLst/>
          </a:prstGeom>
        </p:spPr>
      </p:pic>
    </p:spTree>
    <p:extLst>
      <p:ext uri="{BB962C8B-B14F-4D97-AF65-F5344CB8AC3E}">
        <p14:creationId xmlns:p14="http://schemas.microsoft.com/office/powerpoint/2010/main" val="3978192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numeru slajdu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13" name="Google Shape;103;p15"/>
          <p:cNvSpPr txBox="1">
            <a:spLocks noGrp="1"/>
          </p:cNvSpPr>
          <p:nvPr>
            <p:ph type="body" idx="1"/>
          </p:nvPr>
        </p:nvSpPr>
        <p:spPr>
          <a:xfrm>
            <a:off x="971600" y="1315475"/>
            <a:ext cx="7478880" cy="1190600"/>
          </a:xfrm>
          <a:prstGeom prst="rect">
            <a:avLst/>
          </a:prstGeom>
        </p:spPr>
        <p:txBody>
          <a:bodyPr spcFirstLastPara="1" wrap="square" lIns="91425" tIns="91425" rIns="91425" bIns="91425" anchor="t" anchorCtr="0">
            <a:noAutofit/>
          </a:bodyPr>
          <a:lstStyle/>
          <a:p>
            <a:pPr marL="0" lvl="0" indent="0" algn="ctr">
              <a:buNone/>
            </a:pPr>
            <a:r>
              <a:rPr lang="en-US" sz="1800" i="1" dirty="0"/>
              <a:t>‚Even castles with strong fortifications should be guarded, paying particular attention to the recessed corners’</a:t>
            </a:r>
          </a:p>
        </p:txBody>
      </p:sp>
      <p:pic>
        <p:nvPicPr>
          <p:cNvPr id="8" name="Picture 2" descr="D:\Vehicle vs IT security\3029826.png">
            <a:extLst>
              <a:ext uri="{FF2B5EF4-FFF2-40B4-BE49-F238E27FC236}">
                <a16:creationId xmlns:a16="http://schemas.microsoft.com/office/drawing/2014/main" id="{AE8A65CD-B5D2-6E3A-CED1-D1A2A7B19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63347"/>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Attack of a castle">
            <a:extLst>
              <a:ext uri="{FF2B5EF4-FFF2-40B4-BE49-F238E27FC236}">
                <a16:creationId xmlns:a16="http://schemas.microsoft.com/office/drawing/2014/main" id="{B3845A37-2DE0-E487-5AB1-24504F8BC6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254168"/>
            <a:ext cx="3649588" cy="269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309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numeru slajdu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13" name="Google Shape;103;p15"/>
          <p:cNvSpPr txBox="1">
            <a:spLocks noGrp="1"/>
          </p:cNvSpPr>
          <p:nvPr>
            <p:ph type="body" idx="1"/>
          </p:nvPr>
        </p:nvSpPr>
        <p:spPr>
          <a:xfrm>
            <a:off x="1413600" y="1751850"/>
            <a:ext cx="6316800" cy="819900"/>
          </a:xfrm>
          <a:prstGeom prst="rect">
            <a:avLst/>
          </a:prstGeom>
        </p:spPr>
        <p:txBody>
          <a:bodyPr spcFirstLastPara="1" wrap="square" lIns="91425" tIns="91425" rIns="91425" bIns="91425" anchor="t" anchorCtr="0">
            <a:noAutofit/>
          </a:bodyPr>
          <a:lstStyle/>
          <a:p>
            <a:pPr marL="0" indent="0" algn="ctr">
              <a:buNone/>
            </a:pPr>
            <a:r>
              <a:rPr lang="pl-PL" i="1" dirty="0"/>
              <a:t>„</a:t>
            </a:r>
            <a:r>
              <a:rPr lang="en-US" i="1" dirty="0"/>
              <a:t>With these maps, the general can consider how to defend and attack a castle</a:t>
            </a:r>
            <a:r>
              <a:rPr lang="pl-PL" i="1" dirty="0"/>
              <a:t>”</a:t>
            </a:r>
            <a:endParaRPr lang="en-US" i="1" dirty="0"/>
          </a:p>
          <a:p>
            <a:pPr marL="0" lvl="0" indent="0" algn="ctr" rtl="0">
              <a:spcBef>
                <a:spcPts val="600"/>
              </a:spcBef>
              <a:spcAft>
                <a:spcPts val="0"/>
              </a:spcAft>
              <a:buNone/>
            </a:pPr>
            <a:r>
              <a:rPr lang="en" dirty="0"/>
              <a:t>.</a:t>
            </a:r>
            <a:endParaRPr dirty="0"/>
          </a:p>
        </p:txBody>
      </p:sp>
      <p:pic>
        <p:nvPicPr>
          <p:cNvPr id="14" name="Picture 3" descr="D:\Vehicle vs IT security\ma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924" y="267494"/>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Vehicle vs IT security\800px-Conwy_Castle_pl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040" y="2813770"/>
            <a:ext cx="3489920" cy="212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628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B542ED9-A61C-F563-8BBD-729296D292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16386" name="Picture 2" descr="Cybersecurity | Automotive Solutions Group | Teledyne LeCroy">
            <a:extLst>
              <a:ext uri="{FF2B5EF4-FFF2-40B4-BE49-F238E27FC236}">
                <a16:creationId xmlns:a16="http://schemas.microsoft.com/office/drawing/2014/main" id="{57A13E2B-FD35-005F-4BAB-760898ED6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3478"/>
            <a:ext cx="82661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75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EE5EA07-FB00-E9D0-3A49-74C233C29C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17410" name="Picture 2" descr="TPMS Sensor-OE Manufactured DENSO 550-0103 for sale online | eBay">
            <a:extLst>
              <a:ext uri="{FF2B5EF4-FFF2-40B4-BE49-F238E27FC236}">
                <a16:creationId xmlns:a16="http://schemas.microsoft.com/office/drawing/2014/main" id="{982F2C1D-B56D-314E-008B-5D51B28FD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160721"/>
            <a:ext cx="2063610" cy="206361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Audizine Forums">
            <a:extLst>
              <a:ext uri="{FF2B5EF4-FFF2-40B4-BE49-F238E27FC236}">
                <a16:creationId xmlns:a16="http://schemas.microsoft.com/office/drawing/2014/main" id="{ED1C514C-CD3C-B972-1869-A2A9071DAE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 t="36315" r="6666" b="10793"/>
          <a:stretch/>
        </p:blipFill>
        <p:spPr bwMode="auto">
          <a:xfrm>
            <a:off x="400138" y="1203598"/>
            <a:ext cx="5084086" cy="228316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0602DEDB-A090-CD3A-CE7C-5DC53BD75D26}"/>
              </a:ext>
            </a:extLst>
          </p:cNvPr>
          <p:cNvSpPr>
            <a:spLocks noGrp="1"/>
          </p:cNvSpPr>
          <p:nvPr>
            <p:ph type="title"/>
          </p:nvPr>
        </p:nvSpPr>
        <p:spPr/>
        <p:txBody>
          <a:bodyPr/>
          <a:lstStyle/>
          <a:p>
            <a:r>
              <a:rPr lang="pl-PL" dirty="0"/>
              <a:t>TPMS </a:t>
            </a:r>
          </a:p>
        </p:txBody>
      </p:sp>
      <p:pic>
        <p:nvPicPr>
          <p:cNvPr id="17418" name="Picture 10">
            <a:extLst>
              <a:ext uri="{FF2B5EF4-FFF2-40B4-BE49-F238E27FC236}">
                <a16:creationId xmlns:a16="http://schemas.microsoft.com/office/drawing/2014/main" id="{85891302-ED96-09F1-7EA0-281D0EBAD9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459162"/>
            <a:ext cx="1890673" cy="140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465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035C-34EA-CA14-8321-3CD9DEA6FD14}"/>
              </a:ext>
            </a:extLst>
          </p:cNvPr>
          <p:cNvSpPr>
            <a:spLocks noGrp="1"/>
          </p:cNvSpPr>
          <p:nvPr>
            <p:ph type="title"/>
          </p:nvPr>
        </p:nvSpPr>
        <p:spPr>
          <a:xfrm>
            <a:off x="323528" y="210033"/>
            <a:ext cx="8229600" cy="413400"/>
          </a:xfrm>
        </p:spPr>
        <p:txBody>
          <a:bodyPr/>
          <a:lstStyle/>
          <a:p>
            <a:r>
              <a:rPr lang="pl-PL" dirty="0"/>
              <a:t>TPMS - Tire Pressure Monitoring System</a:t>
            </a:r>
          </a:p>
        </p:txBody>
      </p:sp>
      <p:sp>
        <p:nvSpPr>
          <p:cNvPr id="6" name="Slide Number Placeholder 5">
            <a:extLst>
              <a:ext uri="{FF2B5EF4-FFF2-40B4-BE49-F238E27FC236}">
                <a16:creationId xmlns:a16="http://schemas.microsoft.com/office/drawing/2014/main" id="{91A3D0C0-F2C3-3B2A-EDC5-B6DCBE6A1C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7" name="TextBox 6">
            <a:extLst>
              <a:ext uri="{FF2B5EF4-FFF2-40B4-BE49-F238E27FC236}">
                <a16:creationId xmlns:a16="http://schemas.microsoft.com/office/drawing/2014/main" id="{93545C50-C9E0-7CFB-9143-BB7BD6CD6140}"/>
              </a:ext>
            </a:extLst>
          </p:cNvPr>
          <p:cNvSpPr txBox="1"/>
          <p:nvPr/>
        </p:nvSpPr>
        <p:spPr>
          <a:xfrm>
            <a:off x="270674" y="918890"/>
            <a:ext cx="3149198" cy="307776"/>
          </a:xfrm>
          <a:prstGeom prst="rect">
            <a:avLst/>
          </a:prstGeom>
          <a:noFill/>
        </p:spPr>
        <p:txBody>
          <a:bodyPr wrap="square">
            <a:spAutoFit/>
          </a:bodyPr>
          <a:lstStyle/>
          <a:p>
            <a:r>
              <a:rPr lang="pl-PL" dirty="0">
                <a:solidFill>
                  <a:schemeClr val="bg1"/>
                </a:solidFill>
                <a:latin typeface="Cousine" panose="020B0604020202020204" charset="0"/>
                <a:cs typeface="Cousine" panose="020B0604020202020204" charset="0"/>
              </a:rPr>
              <a:t>Frequency - </a:t>
            </a:r>
            <a:r>
              <a:rPr lang="fr-FR" dirty="0">
                <a:solidFill>
                  <a:schemeClr val="bg1"/>
                </a:solidFill>
              </a:rPr>
              <a:t>433 MHz </a:t>
            </a:r>
            <a:r>
              <a:rPr lang="pl-PL" dirty="0">
                <a:solidFill>
                  <a:schemeClr val="bg1"/>
                </a:solidFill>
              </a:rPr>
              <a:t>or </a:t>
            </a:r>
            <a:r>
              <a:rPr lang="fr-FR" dirty="0">
                <a:solidFill>
                  <a:schemeClr val="bg1"/>
                </a:solidFill>
              </a:rPr>
              <a:t>315 MHz</a:t>
            </a:r>
            <a:endParaRPr lang="pl-PL" dirty="0">
              <a:solidFill>
                <a:schemeClr val="bg1"/>
              </a:solidFill>
              <a:latin typeface="Cousine" panose="020B0604020202020204" charset="0"/>
              <a:cs typeface="Cousine" panose="020B0604020202020204" charset="0"/>
            </a:endParaRPr>
          </a:p>
        </p:txBody>
      </p:sp>
      <p:sp>
        <p:nvSpPr>
          <p:cNvPr id="8" name="TextBox 7">
            <a:extLst>
              <a:ext uri="{FF2B5EF4-FFF2-40B4-BE49-F238E27FC236}">
                <a16:creationId xmlns:a16="http://schemas.microsoft.com/office/drawing/2014/main" id="{4BB42221-921B-946D-3661-8C79068B51C3}"/>
              </a:ext>
            </a:extLst>
          </p:cNvPr>
          <p:cNvSpPr txBox="1"/>
          <p:nvPr/>
        </p:nvSpPr>
        <p:spPr>
          <a:xfrm>
            <a:off x="270674" y="1253420"/>
            <a:ext cx="4572000" cy="307777"/>
          </a:xfrm>
          <a:prstGeom prst="rect">
            <a:avLst/>
          </a:prstGeom>
          <a:noFill/>
        </p:spPr>
        <p:txBody>
          <a:bodyPr wrap="square">
            <a:spAutoFit/>
          </a:bodyPr>
          <a:lstStyle/>
          <a:p>
            <a:r>
              <a:rPr lang="pl-PL" dirty="0">
                <a:solidFill>
                  <a:schemeClr val="bg1"/>
                </a:solidFill>
                <a:latin typeface="Cousine" panose="020B0604020202020204" charset="0"/>
                <a:cs typeface="Cousine" panose="020B0604020202020204" charset="0"/>
              </a:rPr>
              <a:t>Modulation - </a:t>
            </a:r>
            <a:r>
              <a:rPr lang="pl-PL" dirty="0">
                <a:solidFill>
                  <a:schemeClr val="bg1"/>
                </a:solidFill>
              </a:rPr>
              <a:t>ASK or FSK</a:t>
            </a:r>
            <a:endParaRPr lang="pl-PL" dirty="0">
              <a:solidFill>
                <a:schemeClr val="bg1"/>
              </a:solidFill>
              <a:latin typeface="Cousine" panose="020B0604020202020204" charset="0"/>
              <a:cs typeface="Cousine" panose="020B0604020202020204" charset="0"/>
            </a:endParaRPr>
          </a:p>
        </p:txBody>
      </p:sp>
      <p:grpSp>
        <p:nvGrpSpPr>
          <p:cNvPr id="44" name="Group 43">
            <a:extLst>
              <a:ext uri="{FF2B5EF4-FFF2-40B4-BE49-F238E27FC236}">
                <a16:creationId xmlns:a16="http://schemas.microsoft.com/office/drawing/2014/main" id="{22055403-52B7-45C9-081E-A610A4A74C59}"/>
              </a:ext>
            </a:extLst>
          </p:cNvPr>
          <p:cNvGrpSpPr/>
          <p:nvPr/>
        </p:nvGrpSpPr>
        <p:grpSpPr>
          <a:xfrm>
            <a:off x="2053027" y="2443246"/>
            <a:ext cx="1007293" cy="370840"/>
            <a:chOff x="296630" y="3202987"/>
            <a:chExt cx="1007293" cy="370840"/>
          </a:xfrm>
        </p:grpSpPr>
        <p:sp>
          <p:nvSpPr>
            <p:cNvPr id="15" name="Rectangle: Rounded Corners 14">
              <a:extLst>
                <a:ext uri="{FF2B5EF4-FFF2-40B4-BE49-F238E27FC236}">
                  <a16:creationId xmlns:a16="http://schemas.microsoft.com/office/drawing/2014/main" id="{70285C0C-B81D-6CF5-3C7E-4FBF1605078F}"/>
                </a:ext>
              </a:extLst>
            </p:cNvPr>
            <p:cNvSpPr/>
            <p:nvPr/>
          </p:nvSpPr>
          <p:spPr>
            <a:xfrm>
              <a:off x="296630" y="3202987"/>
              <a:ext cx="1007293" cy="37084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solidFill>
                  <a:schemeClr val="tx1"/>
                </a:solidFill>
                <a:latin typeface="Cousine" panose="020B0604020202020204" charset="0"/>
                <a:cs typeface="Cousine" panose="020B0604020202020204" charset="0"/>
              </a:endParaRPr>
            </a:p>
          </p:txBody>
        </p:sp>
        <p:sp>
          <p:nvSpPr>
            <p:cNvPr id="22" name="Prostokąt 18">
              <a:extLst>
                <a:ext uri="{FF2B5EF4-FFF2-40B4-BE49-F238E27FC236}">
                  <a16:creationId xmlns:a16="http://schemas.microsoft.com/office/drawing/2014/main" id="{B7A516C3-D9D8-5940-F3A2-EB20F5E2EBD5}"/>
                </a:ext>
              </a:extLst>
            </p:cNvPr>
            <p:cNvSpPr/>
            <p:nvPr/>
          </p:nvSpPr>
          <p:spPr>
            <a:xfrm>
              <a:off x="443115" y="3280685"/>
              <a:ext cx="714322" cy="215444"/>
            </a:xfrm>
            <a:prstGeom prst="rect">
              <a:avLst/>
            </a:prstGeom>
          </p:spPr>
          <p:txBody>
            <a:bodyPr wrap="square">
              <a:spAutoFit/>
            </a:bodyPr>
            <a:lstStyle/>
            <a:p>
              <a:pPr lvl="0" algn="ctr">
                <a:spcBef>
                  <a:spcPts val="600"/>
                </a:spcBef>
                <a:buClr>
                  <a:srgbClr val="FFFFFF"/>
                </a:buClr>
                <a:buSzPct val="100000"/>
              </a:pPr>
              <a:r>
                <a:rPr lang="pl-PL" sz="800" dirty="0">
                  <a:solidFill>
                    <a:schemeClr val="tx1"/>
                  </a:solidFill>
                  <a:latin typeface="Cousine"/>
                  <a:cs typeface="Cousine"/>
                  <a:sym typeface="Cousine"/>
                </a:rPr>
                <a:t>Preamble</a:t>
              </a:r>
            </a:p>
          </p:txBody>
        </p:sp>
      </p:grpSp>
      <p:grpSp>
        <p:nvGrpSpPr>
          <p:cNvPr id="43" name="Group 42">
            <a:extLst>
              <a:ext uri="{FF2B5EF4-FFF2-40B4-BE49-F238E27FC236}">
                <a16:creationId xmlns:a16="http://schemas.microsoft.com/office/drawing/2014/main" id="{E54AB8AF-4601-6B6D-26DC-FE0214B6B7E5}"/>
              </a:ext>
            </a:extLst>
          </p:cNvPr>
          <p:cNvGrpSpPr/>
          <p:nvPr/>
        </p:nvGrpSpPr>
        <p:grpSpPr>
          <a:xfrm>
            <a:off x="3069890" y="2443246"/>
            <a:ext cx="1007293" cy="370840"/>
            <a:chOff x="1373401" y="3202987"/>
            <a:chExt cx="1007293" cy="370840"/>
          </a:xfrm>
        </p:grpSpPr>
        <p:sp>
          <p:nvSpPr>
            <p:cNvPr id="31" name="Rectangle: Rounded Corners 30">
              <a:extLst>
                <a:ext uri="{FF2B5EF4-FFF2-40B4-BE49-F238E27FC236}">
                  <a16:creationId xmlns:a16="http://schemas.microsoft.com/office/drawing/2014/main" id="{2DC94C09-A5E4-CB3D-4085-DB3EB31CD2FD}"/>
                </a:ext>
              </a:extLst>
            </p:cNvPr>
            <p:cNvSpPr/>
            <p:nvPr/>
          </p:nvSpPr>
          <p:spPr>
            <a:xfrm>
              <a:off x="1373401" y="3202987"/>
              <a:ext cx="1007293" cy="37084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solidFill>
                  <a:schemeClr val="tx1"/>
                </a:solidFill>
                <a:latin typeface="Cousine" panose="020B0604020202020204" charset="0"/>
                <a:cs typeface="Cousine" panose="020B0604020202020204" charset="0"/>
              </a:endParaRPr>
            </a:p>
          </p:txBody>
        </p:sp>
        <p:sp>
          <p:nvSpPr>
            <p:cNvPr id="32" name="Prostokąt 18">
              <a:extLst>
                <a:ext uri="{FF2B5EF4-FFF2-40B4-BE49-F238E27FC236}">
                  <a16:creationId xmlns:a16="http://schemas.microsoft.com/office/drawing/2014/main" id="{3BB818FC-CBAA-70CA-4ACD-F4A09B4FC3C7}"/>
                </a:ext>
              </a:extLst>
            </p:cNvPr>
            <p:cNvSpPr/>
            <p:nvPr/>
          </p:nvSpPr>
          <p:spPr>
            <a:xfrm>
              <a:off x="1519886" y="3280685"/>
              <a:ext cx="714322" cy="215444"/>
            </a:xfrm>
            <a:prstGeom prst="rect">
              <a:avLst/>
            </a:prstGeom>
          </p:spPr>
          <p:txBody>
            <a:bodyPr wrap="square">
              <a:spAutoFit/>
            </a:bodyPr>
            <a:lstStyle/>
            <a:p>
              <a:pPr lvl="0" algn="ctr">
                <a:spcBef>
                  <a:spcPts val="600"/>
                </a:spcBef>
                <a:buClr>
                  <a:srgbClr val="FFFFFF"/>
                </a:buClr>
                <a:buSzPct val="100000"/>
              </a:pPr>
              <a:r>
                <a:rPr lang="pl-PL" sz="800" dirty="0">
                  <a:solidFill>
                    <a:schemeClr val="tx1"/>
                  </a:solidFill>
                  <a:latin typeface="Cousine"/>
                  <a:cs typeface="Cousine"/>
                  <a:sym typeface="Cousine"/>
                </a:rPr>
                <a:t>Status</a:t>
              </a:r>
            </a:p>
          </p:txBody>
        </p:sp>
      </p:grpSp>
      <p:grpSp>
        <p:nvGrpSpPr>
          <p:cNvPr id="42" name="Group 41">
            <a:extLst>
              <a:ext uri="{FF2B5EF4-FFF2-40B4-BE49-F238E27FC236}">
                <a16:creationId xmlns:a16="http://schemas.microsoft.com/office/drawing/2014/main" id="{883F1E23-8F08-4030-F345-79A66B1273D9}"/>
              </a:ext>
            </a:extLst>
          </p:cNvPr>
          <p:cNvGrpSpPr/>
          <p:nvPr/>
        </p:nvGrpSpPr>
        <p:grpSpPr>
          <a:xfrm>
            <a:off x="4078002" y="2443293"/>
            <a:ext cx="1007293" cy="370840"/>
            <a:chOff x="2450172" y="3203034"/>
            <a:chExt cx="1007293" cy="370840"/>
          </a:xfrm>
        </p:grpSpPr>
        <p:sp>
          <p:nvSpPr>
            <p:cNvPr id="33" name="Rectangle: Rounded Corners 32">
              <a:extLst>
                <a:ext uri="{FF2B5EF4-FFF2-40B4-BE49-F238E27FC236}">
                  <a16:creationId xmlns:a16="http://schemas.microsoft.com/office/drawing/2014/main" id="{B2640534-14B1-8E15-8237-A76149600D0D}"/>
                </a:ext>
              </a:extLst>
            </p:cNvPr>
            <p:cNvSpPr/>
            <p:nvPr/>
          </p:nvSpPr>
          <p:spPr>
            <a:xfrm>
              <a:off x="2450172" y="3203034"/>
              <a:ext cx="1007293" cy="37084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solidFill>
                  <a:schemeClr val="tx1"/>
                </a:solidFill>
                <a:latin typeface="Cousine" panose="020B0604020202020204" charset="0"/>
                <a:cs typeface="Cousine" panose="020B0604020202020204" charset="0"/>
              </a:endParaRPr>
            </a:p>
          </p:txBody>
        </p:sp>
        <p:sp>
          <p:nvSpPr>
            <p:cNvPr id="34" name="Prostokąt 18">
              <a:extLst>
                <a:ext uri="{FF2B5EF4-FFF2-40B4-BE49-F238E27FC236}">
                  <a16:creationId xmlns:a16="http://schemas.microsoft.com/office/drawing/2014/main" id="{4B39A120-9378-1C2B-A392-A026A644006E}"/>
                </a:ext>
              </a:extLst>
            </p:cNvPr>
            <p:cNvSpPr/>
            <p:nvPr/>
          </p:nvSpPr>
          <p:spPr>
            <a:xfrm>
              <a:off x="2596657" y="3280732"/>
              <a:ext cx="783800" cy="215444"/>
            </a:xfrm>
            <a:prstGeom prst="rect">
              <a:avLst/>
            </a:prstGeom>
          </p:spPr>
          <p:txBody>
            <a:bodyPr wrap="square">
              <a:spAutoFit/>
            </a:bodyPr>
            <a:lstStyle/>
            <a:p>
              <a:pPr lvl="0" algn="ctr">
                <a:spcBef>
                  <a:spcPts val="600"/>
                </a:spcBef>
                <a:buClr>
                  <a:srgbClr val="FFFFFF"/>
                </a:buClr>
                <a:buSzPct val="100000"/>
              </a:pPr>
              <a:r>
                <a:rPr lang="pl-PL" sz="800" dirty="0">
                  <a:solidFill>
                    <a:schemeClr val="tx1"/>
                  </a:solidFill>
                  <a:latin typeface="Cousine"/>
                  <a:cs typeface="Cousine"/>
                  <a:sym typeface="Cousine"/>
                </a:rPr>
                <a:t>Preassure</a:t>
              </a:r>
            </a:p>
          </p:txBody>
        </p:sp>
      </p:grpSp>
      <p:grpSp>
        <p:nvGrpSpPr>
          <p:cNvPr id="38" name="Group 37">
            <a:extLst>
              <a:ext uri="{FF2B5EF4-FFF2-40B4-BE49-F238E27FC236}">
                <a16:creationId xmlns:a16="http://schemas.microsoft.com/office/drawing/2014/main" id="{DD614854-5EF3-EAA1-CC07-9B5BD8A6C7FA}"/>
              </a:ext>
            </a:extLst>
          </p:cNvPr>
          <p:cNvGrpSpPr/>
          <p:nvPr/>
        </p:nvGrpSpPr>
        <p:grpSpPr>
          <a:xfrm>
            <a:off x="5086114" y="2443246"/>
            <a:ext cx="1007293" cy="370840"/>
            <a:chOff x="3540674" y="3202987"/>
            <a:chExt cx="1007293" cy="370840"/>
          </a:xfrm>
        </p:grpSpPr>
        <p:sp>
          <p:nvSpPr>
            <p:cNvPr id="36" name="Rectangle: Rounded Corners 35">
              <a:extLst>
                <a:ext uri="{FF2B5EF4-FFF2-40B4-BE49-F238E27FC236}">
                  <a16:creationId xmlns:a16="http://schemas.microsoft.com/office/drawing/2014/main" id="{C161D262-2264-9893-C299-C110CFCCCC0A}"/>
                </a:ext>
              </a:extLst>
            </p:cNvPr>
            <p:cNvSpPr/>
            <p:nvPr/>
          </p:nvSpPr>
          <p:spPr>
            <a:xfrm>
              <a:off x="3540674" y="3202987"/>
              <a:ext cx="1007293" cy="37084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solidFill>
                  <a:schemeClr val="tx1"/>
                </a:solidFill>
                <a:latin typeface="Cousine" panose="020B0604020202020204" charset="0"/>
                <a:cs typeface="Cousine" panose="020B0604020202020204" charset="0"/>
              </a:endParaRPr>
            </a:p>
          </p:txBody>
        </p:sp>
        <p:sp>
          <p:nvSpPr>
            <p:cNvPr id="37" name="Prostokąt 18">
              <a:extLst>
                <a:ext uri="{FF2B5EF4-FFF2-40B4-BE49-F238E27FC236}">
                  <a16:creationId xmlns:a16="http://schemas.microsoft.com/office/drawing/2014/main" id="{D22A2D6F-7F6B-DD27-CA45-D427406DE3C8}"/>
                </a:ext>
              </a:extLst>
            </p:cNvPr>
            <p:cNvSpPr/>
            <p:nvPr/>
          </p:nvSpPr>
          <p:spPr>
            <a:xfrm>
              <a:off x="3591783" y="3280685"/>
              <a:ext cx="905073" cy="215444"/>
            </a:xfrm>
            <a:prstGeom prst="rect">
              <a:avLst/>
            </a:prstGeom>
          </p:spPr>
          <p:txBody>
            <a:bodyPr wrap="square">
              <a:spAutoFit/>
            </a:bodyPr>
            <a:lstStyle/>
            <a:p>
              <a:pPr lvl="0" algn="ctr">
                <a:spcBef>
                  <a:spcPts val="600"/>
                </a:spcBef>
                <a:buClr>
                  <a:srgbClr val="FFFFFF"/>
                </a:buClr>
                <a:buSzPct val="100000"/>
              </a:pPr>
              <a:r>
                <a:rPr lang="pl-PL" sz="800" dirty="0">
                  <a:solidFill>
                    <a:schemeClr val="tx1"/>
                  </a:solidFill>
                  <a:latin typeface="Cousine"/>
                  <a:cs typeface="Cousine"/>
                  <a:sym typeface="Cousine"/>
                </a:rPr>
                <a:t>Temperature</a:t>
              </a:r>
            </a:p>
          </p:txBody>
        </p:sp>
      </p:grpSp>
      <p:grpSp>
        <p:nvGrpSpPr>
          <p:cNvPr id="39" name="Group 38">
            <a:extLst>
              <a:ext uri="{FF2B5EF4-FFF2-40B4-BE49-F238E27FC236}">
                <a16:creationId xmlns:a16="http://schemas.microsoft.com/office/drawing/2014/main" id="{73FCCF47-796C-9B77-812D-AF3FD9C82E02}"/>
              </a:ext>
            </a:extLst>
          </p:cNvPr>
          <p:cNvGrpSpPr/>
          <p:nvPr/>
        </p:nvGrpSpPr>
        <p:grpSpPr>
          <a:xfrm>
            <a:off x="6094226" y="2443246"/>
            <a:ext cx="1007293" cy="370840"/>
            <a:chOff x="3540674" y="3202987"/>
            <a:chExt cx="1007293" cy="370840"/>
          </a:xfrm>
        </p:grpSpPr>
        <p:sp>
          <p:nvSpPr>
            <p:cNvPr id="40" name="Rectangle: Rounded Corners 39">
              <a:extLst>
                <a:ext uri="{FF2B5EF4-FFF2-40B4-BE49-F238E27FC236}">
                  <a16:creationId xmlns:a16="http://schemas.microsoft.com/office/drawing/2014/main" id="{3F724F1B-4B81-9C9B-2853-377A51C0A63B}"/>
                </a:ext>
              </a:extLst>
            </p:cNvPr>
            <p:cNvSpPr/>
            <p:nvPr/>
          </p:nvSpPr>
          <p:spPr>
            <a:xfrm>
              <a:off x="3540674" y="3202987"/>
              <a:ext cx="1007293" cy="37084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solidFill>
                  <a:schemeClr val="tx1"/>
                </a:solidFill>
                <a:latin typeface="Cousine" panose="020B0604020202020204" charset="0"/>
                <a:cs typeface="Cousine" panose="020B0604020202020204" charset="0"/>
              </a:endParaRPr>
            </a:p>
          </p:txBody>
        </p:sp>
        <p:sp>
          <p:nvSpPr>
            <p:cNvPr id="41" name="Prostokąt 18">
              <a:extLst>
                <a:ext uri="{FF2B5EF4-FFF2-40B4-BE49-F238E27FC236}">
                  <a16:creationId xmlns:a16="http://schemas.microsoft.com/office/drawing/2014/main" id="{8E74E407-10FF-A6BC-5664-21ADC6E17E0E}"/>
                </a:ext>
              </a:extLst>
            </p:cNvPr>
            <p:cNvSpPr/>
            <p:nvPr/>
          </p:nvSpPr>
          <p:spPr>
            <a:xfrm>
              <a:off x="3591783" y="3280685"/>
              <a:ext cx="905073" cy="215444"/>
            </a:xfrm>
            <a:prstGeom prst="rect">
              <a:avLst/>
            </a:prstGeom>
          </p:spPr>
          <p:txBody>
            <a:bodyPr wrap="square">
              <a:spAutoFit/>
            </a:bodyPr>
            <a:lstStyle/>
            <a:p>
              <a:pPr lvl="0" algn="ctr">
                <a:spcBef>
                  <a:spcPts val="600"/>
                </a:spcBef>
                <a:buClr>
                  <a:srgbClr val="FFFFFF"/>
                </a:buClr>
                <a:buSzPct val="100000"/>
              </a:pPr>
              <a:r>
                <a:rPr lang="pl-PL" sz="800" dirty="0">
                  <a:solidFill>
                    <a:schemeClr val="tx1"/>
                  </a:solidFill>
                  <a:latin typeface="Cousine"/>
                  <a:cs typeface="Cousine"/>
                  <a:sym typeface="Cousine"/>
                </a:rPr>
                <a:t>Checksum</a:t>
              </a:r>
            </a:p>
          </p:txBody>
        </p:sp>
      </p:grpSp>
      <p:sp>
        <p:nvSpPr>
          <p:cNvPr id="45" name="TextBox 44">
            <a:extLst>
              <a:ext uri="{FF2B5EF4-FFF2-40B4-BE49-F238E27FC236}">
                <a16:creationId xmlns:a16="http://schemas.microsoft.com/office/drawing/2014/main" id="{9DF88E1C-F627-E151-22E1-B1B440ACDDC1}"/>
              </a:ext>
            </a:extLst>
          </p:cNvPr>
          <p:cNvSpPr txBox="1"/>
          <p:nvPr/>
        </p:nvSpPr>
        <p:spPr>
          <a:xfrm>
            <a:off x="270674" y="2506309"/>
            <a:ext cx="4572000" cy="307777"/>
          </a:xfrm>
          <a:prstGeom prst="rect">
            <a:avLst/>
          </a:prstGeom>
          <a:noFill/>
        </p:spPr>
        <p:txBody>
          <a:bodyPr wrap="square">
            <a:spAutoFit/>
          </a:bodyPr>
          <a:lstStyle/>
          <a:p>
            <a:r>
              <a:rPr lang="pl-PL" dirty="0">
                <a:solidFill>
                  <a:schemeClr val="bg1"/>
                </a:solidFill>
                <a:latin typeface="Cousine" panose="020B0604020202020204" charset="0"/>
                <a:cs typeface="Cousine" panose="020B0604020202020204" charset="0"/>
              </a:rPr>
              <a:t>Example Frame -</a:t>
            </a:r>
          </a:p>
        </p:txBody>
      </p:sp>
      <p:sp>
        <p:nvSpPr>
          <p:cNvPr id="46" name="TextBox 45">
            <a:extLst>
              <a:ext uri="{FF2B5EF4-FFF2-40B4-BE49-F238E27FC236}">
                <a16:creationId xmlns:a16="http://schemas.microsoft.com/office/drawing/2014/main" id="{93E56D20-BA74-715F-A41D-767D151D0572}"/>
              </a:ext>
            </a:extLst>
          </p:cNvPr>
          <p:cNvSpPr txBox="1"/>
          <p:nvPr/>
        </p:nvSpPr>
        <p:spPr>
          <a:xfrm>
            <a:off x="270674" y="1604807"/>
            <a:ext cx="4572000" cy="307777"/>
          </a:xfrm>
          <a:prstGeom prst="rect">
            <a:avLst/>
          </a:prstGeom>
          <a:noFill/>
        </p:spPr>
        <p:txBody>
          <a:bodyPr wrap="square">
            <a:spAutoFit/>
          </a:bodyPr>
          <a:lstStyle/>
          <a:p>
            <a:r>
              <a:rPr lang="pl-PL" dirty="0">
                <a:solidFill>
                  <a:schemeClr val="bg1"/>
                </a:solidFill>
                <a:latin typeface="Cousine" panose="020B0604020202020204" charset="0"/>
                <a:cs typeface="Cousine" panose="020B0604020202020204" charset="0"/>
              </a:rPr>
              <a:t>Range - </a:t>
            </a:r>
            <a:r>
              <a:rPr lang="pl-PL" dirty="0">
                <a:solidFill>
                  <a:schemeClr val="bg1"/>
                </a:solidFill>
              </a:rPr>
              <a:t>10 m ~ 40m</a:t>
            </a:r>
            <a:endParaRPr lang="pl-PL" dirty="0">
              <a:solidFill>
                <a:schemeClr val="bg1"/>
              </a:solidFill>
              <a:latin typeface="Cousine" panose="020B0604020202020204" charset="0"/>
              <a:cs typeface="Cousine" panose="020B0604020202020204" charset="0"/>
            </a:endParaRPr>
          </a:p>
        </p:txBody>
      </p:sp>
      <p:sp>
        <p:nvSpPr>
          <p:cNvPr id="47" name="TextBox 46">
            <a:extLst>
              <a:ext uri="{FF2B5EF4-FFF2-40B4-BE49-F238E27FC236}">
                <a16:creationId xmlns:a16="http://schemas.microsoft.com/office/drawing/2014/main" id="{761E3AE6-6CB4-1AC3-9CF5-843D3E88C9FC}"/>
              </a:ext>
            </a:extLst>
          </p:cNvPr>
          <p:cNvSpPr txBox="1"/>
          <p:nvPr/>
        </p:nvSpPr>
        <p:spPr>
          <a:xfrm>
            <a:off x="270674" y="1963447"/>
            <a:ext cx="7325662" cy="307777"/>
          </a:xfrm>
          <a:prstGeom prst="rect">
            <a:avLst/>
          </a:prstGeom>
          <a:noFill/>
        </p:spPr>
        <p:txBody>
          <a:bodyPr wrap="square">
            <a:spAutoFit/>
          </a:bodyPr>
          <a:lstStyle/>
          <a:p>
            <a:r>
              <a:rPr lang="pl-PL" dirty="0">
                <a:solidFill>
                  <a:schemeClr val="bg1"/>
                </a:solidFill>
                <a:latin typeface="Cousine" panose="020B0604020202020204" charset="0"/>
                <a:cs typeface="Cousine" panose="020B0604020202020204" charset="0"/>
              </a:rPr>
              <a:t>Transmit data once 60s – 90 s</a:t>
            </a:r>
          </a:p>
        </p:txBody>
      </p:sp>
      <p:pic>
        <p:nvPicPr>
          <p:cNvPr id="49" name="Picture 48" descr="Icon&#10;&#10;Description automatically generated">
            <a:extLst>
              <a:ext uri="{FF2B5EF4-FFF2-40B4-BE49-F238E27FC236}">
                <a16:creationId xmlns:a16="http://schemas.microsoft.com/office/drawing/2014/main" id="{16FA8EB4-4E3E-3E2B-417D-9B1A660DBD6B}"/>
              </a:ext>
            </a:extLst>
          </p:cNvPr>
          <p:cNvPicPr>
            <a:picLocks noChangeAspect="1"/>
          </p:cNvPicPr>
          <p:nvPr/>
        </p:nvPicPr>
        <p:blipFill>
          <a:blip r:embed="rId2"/>
          <a:stretch>
            <a:fillRect/>
          </a:stretch>
        </p:blipFill>
        <p:spPr>
          <a:xfrm>
            <a:off x="3080344" y="3219822"/>
            <a:ext cx="1860264" cy="1860264"/>
          </a:xfrm>
          <a:prstGeom prst="rect">
            <a:avLst/>
          </a:prstGeom>
        </p:spPr>
      </p:pic>
      <p:pic>
        <p:nvPicPr>
          <p:cNvPr id="51" name="Picture 50" descr="Logo, icon&#10;&#10;Description automatically generated">
            <a:extLst>
              <a:ext uri="{FF2B5EF4-FFF2-40B4-BE49-F238E27FC236}">
                <a16:creationId xmlns:a16="http://schemas.microsoft.com/office/drawing/2014/main" id="{8107F87B-FCC9-C224-0A7D-462001D9BC7F}"/>
              </a:ext>
            </a:extLst>
          </p:cNvPr>
          <p:cNvPicPr>
            <a:picLocks noChangeAspect="1"/>
          </p:cNvPicPr>
          <p:nvPr/>
        </p:nvPicPr>
        <p:blipFill>
          <a:blip r:embed="rId3"/>
          <a:stretch>
            <a:fillRect/>
          </a:stretch>
        </p:blipFill>
        <p:spPr>
          <a:xfrm>
            <a:off x="2887526" y="4116016"/>
            <a:ext cx="566532" cy="566532"/>
          </a:xfrm>
          <a:prstGeom prst="rect">
            <a:avLst/>
          </a:prstGeom>
        </p:spPr>
      </p:pic>
      <p:pic>
        <p:nvPicPr>
          <p:cNvPr id="52" name="Picture 51" descr="Logo, icon&#10;&#10;Description automatically generated">
            <a:extLst>
              <a:ext uri="{FF2B5EF4-FFF2-40B4-BE49-F238E27FC236}">
                <a16:creationId xmlns:a16="http://schemas.microsoft.com/office/drawing/2014/main" id="{949C635A-6495-3DFB-85AF-3840320D662C}"/>
              </a:ext>
            </a:extLst>
          </p:cNvPr>
          <p:cNvPicPr>
            <a:picLocks noChangeAspect="1"/>
          </p:cNvPicPr>
          <p:nvPr/>
        </p:nvPicPr>
        <p:blipFill>
          <a:blip r:embed="rId3"/>
          <a:stretch>
            <a:fillRect/>
          </a:stretch>
        </p:blipFill>
        <p:spPr>
          <a:xfrm>
            <a:off x="3630801" y="4514114"/>
            <a:ext cx="566532" cy="566532"/>
          </a:xfrm>
          <a:prstGeom prst="rect">
            <a:avLst/>
          </a:prstGeom>
        </p:spPr>
      </p:pic>
      <p:pic>
        <p:nvPicPr>
          <p:cNvPr id="53" name="Picture 52" descr="Icon&#10;&#10;Description automatically generated">
            <a:extLst>
              <a:ext uri="{FF2B5EF4-FFF2-40B4-BE49-F238E27FC236}">
                <a16:creationId xmlns:a16="http://schemas.microsoft.com/office/drawing/2014/main" id="{037E76D3-ACD7-FF0E-D9B3-823546F007A6}"/>
              </a:ext>
            </a:extLst>
          </p:cNvPr>
          <p:cNvPicPr>
            <a:picLocks noChangeAspect="1"/>
          </p:cNvPicPr>
          <p:nvPr/>
        </p:nvPicPr>
        <p:blipFill>
          <a:blip r:embed="rId4"/>
          <a:stretch>
            <a:fillRect/>
          </a:stretch>
        </p:blipFill>
        <p:spPr>
          <a:xfrm>
            <a:off x="3735330" y="3867632"/>
            <a:ext cx="470602" cy="372517"/>
          </a:xfrm>
          <a:prstGeom prst="rect">
            <a:avLst/>
          </a:prstGeom>
        </p:spPr>
      </p:pic>
      <p:sp>
        <p:nvSpPr>
          <p:cNvPr id="54" name="TextBox 53">
            <a:extLst>
              <a:ext uri="{FF2B5EF4-FFF2-40B4-BE49-F238E27FC236}">
                <a16:creationId xmlns:a16="http://schemas.microsoft.com/office/drawing/2014/main" id="{2430E19E-BEEB-36E3-DE9C-9D7165692D50}"/>
              </a:ext>
            </a:extLst>
          </p:cNvPr>
          <p:cNvSpPr txBox="1"/>
          <p:nvPr/>
        </p:nvSpPr>
        <p:spPr>
          <a:xfrm>
            <a:off x="3585034" y="4093123"/>
            <a:ext cx="623822" cy="276999"/>
          </a:xfrm>
          <a:prstGeom prst="rect">
            <a:avLst/>
          </a:prstGeom>
          <a:noFill/>
        </p:spPr>
        <p:txBody>
          <a:bodyPr wrap="square">
            <a:spAutoFit/>
          </a:bodyPr>
          <a:lstStyle/>
          <a:p>
            <a:r>
              <a:rPr lang="pl-PL" sz="600" b="1" i="0" dirty="0">
                <a:solidFill>
                  <a:schemeClr val="bg1">
                    <a:lumMod val="95000"/>
                  </a:schemeClr>
                </a:solidFill>
                <a:effectLst/>
                <a:latin typeface="Cousine" panose="020B0604020202020204" charset="0"/>
                <a:cs typeface="Cousine" panose="020B0604020202020204" charset="0"/>
              </a:rPr>
              <a:t>ECU  Receiver</a:t>
            </a:r>
            <a:endParaRPr lang="pl-PL" sz="600" b="1" dirty="0">
              <a:solidFill>
                <a:schemeClr val="bg1">
                  <a:lumMod val="95000"/>
                </a:schemeClr>
              </a:solidFill>
              <a:latin typeface="Cousine" panose="020B0604020202020204" charset="0"/>
              <a:cs typeface="Cousine" panose="020B0604020202020204" charset="0"/>
            </a:endParaRPr>
          </a:p>
        </p:txBody>
      </p:sp>
      <p:pic>
        <p:nvPicPr>
          <p:cNvPr id="20482" name="Picture 2">
            <a:extLst>
              <a:ext uri="{FF2B5EF4-FFF2-40B4-BE49-F238E27FC236}">
                <a16:creationId xmlns:a16="http://schemas.microsoft.com/office/drawing/2014/main" id="{17A436B3-AC9E-3424-54B8-3E5921AB7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598542">
            <a:off x="3352944" y="4035607"/>
            <a:ext cx="202226" cy="22869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C7A25D20-B5C4-D7F4-1B60-00DE59F0F3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112214">
            <a:off x="4017098" y="4388024"/>
            <a:ext cx="202226" cy="228695"/>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Connector: Elbow 56">
            <a:extLst>
              <a:ext uri="{FF2B5EF4-FFF2-40B4-BE49-F238E27FC236}">
                <a16:creationId xmlns:a16="http://schemas.microsoft.com/office/drawing/2014/main" id="{A5061BEE-41AF-ED94-ECE0-CA4993DC587A}"/>
              </a:ext>
            </a:extLst>
          </p:cNvPr>
          <p:cNvCxnSpPr>
            <a:stCxn id="20482" idx="2"/>
            <a:endCxn id="53" idx="1"/>
          </p:cNvCxnSpPr>
          <p:nvPr/>
        </p:nvCxnSpPr>
        <p:spPr>
          <a:xfrm flipV="1">
            <a:off x="3556220" y="4053891"/>
            <a:ext cx="179110" cy="4470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18A50F2D-7870-EB52-AF7C-2DE6E6374C28}"/>
              </a:ext>
            </a:extLst>
          </p:cNvPr>
          <p:cNvCxnSpPr>
            <a:stCxn id="55" idx="2"/>
            <a:endCxn id="53" idx="3"/>
          </p:cNvCxnSpPr>
          <p:nvPr/>
        </p:nvCxnSpPr>
        <p:spPr>
          <a:xfrm rot="5400000" flipH="1" flipV="1">
            <a:off x="4012188" y="4202510"/>
            <a:ext cx="342363" cy="45126"/>
          </a:xfrm>
          <a:prstGeom prst="bentConnector4">
            <a:avLst>
              <a:gd name="adj1" fmla="val 21596"/>
              <a:gd name="adj2" fmla="val 268856"/>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094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TPMS - attack scenarios</a:t>
            </a:r>
            <a:endParaRPr dirty="0"/>
          </a:p>
        </p:txBody>
      </p:sp>
      <p:sp>
        <p:nvSpPr>
          <p:cNvPr id="143" name="Google Shape;143;p19"/>
          <p:cNvSpPr txBox="1">
            <a:spLocks noGrp="1"/>
          </p:cNvSpPr>
          <p:nvPr>
            <p:ph type="body" idx="1"/>
          </p:nvPr>
        </p:nvSpPr>
        <p:spPr>
          <a:xfrm>
            <a:off x="457200" y="1234143"/>
            <a:ext cx="2386608" cy="54551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l-PL" b="1" dirty="0"/>
              <a:t>Vehicle tracking</a:t>
            </a:r>
            <a:endParaRPr b="1" dirty="0"/>
          </a:p>
        </p:txBody>
      </p:sp>
      <p:sp>
        <p:nvSpPr>
          <p:cNvPr id="144" name="Google Shape;144;p19"/>
          <p:cNvSpPr txBox="1">
            <a:spLocks noGrp="1"/>
          </p:cNvSpPr>
          <p:nvPr>
            <p:ph type="body" idx="2"/>
          </p:nvPr>
        </p:nvSpPr>
        <p:spPr>
          <a:xfrm>
            <a:off x="4127727" y="1234143"/>
            <a:ext cx="1276028" cy="47351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l-PL" b="1" dirty="0"/>
              <a:t>Spoofing </a:t>
            </a:r>
            <a:endParaRPr b="1" dirty="0"/>
          </a:p>
        </p:txBody>
      </p:sp>
      <p:sp>
        <p:nvSpPr>
          <p:cNvPr id="145" name="Google Shape;145;p19"/>
          <p:cNvSpPr txBox="1">
            <a:spLocks noGrp="1"/>
          </p:cNvSpPr>
          <p:nvPr>
            <p:ph type="body" idx="3"/>
          </p:nvPr>
        </p:nvSpPr>
        <p:spPr>
          <a:xfrm>
            <a:off x="6687673" y="1234142"/>
            <a:ext cx="1965649" cy="54551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l-PL" b="1" dirty="0"/>
              <a:t>Battery drain</a:t>
            </a:r>
            <a:endParaRPr b="1" dirty="0"/>
          </a:p>
          <a:p>
            <a:pPr marL="0" lvl="0" indent="0" algn="l" rtl="0">
              <a:spcBef>
                <a:spcPts val="600"/>
              </a:spcBef>
              <a:spcAft>
                <a:spcPts val="0"/>
              </a:spcAft>
              <a:buNone/>
            </a:pPr>
            <a:endParaRPr dirty="0"/>
          </a:p>
        </p:txBody>
      </p:sp>
      <p:sp>
        <p:nvSpPr>
          <p:cNvPr id="146" name="Google Shape;146;p19"/>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pic>
        <p:nvPicPr>
          <p:cNvPr id="7" name="Picture 6" descr="A picture containing graphical user interface&#10;&#10;Description automatically generated">
            <a:extLst>
              <a:ext uri="{FF2B5EF4-FFF2-40B4-BE49-F238E27FC236}">
                <a16:creationId xmlns:a16="http://schemas.microsoft.com/office/drawing/2014/main" id="{B9C6A7E3-C795-C55F-F684-902B8ACB746C}"/>
              </a:ext>
            </a:extLst>
          </p:cNvPr>
          <p:cNvPicPr>
            <a:picLocks noChangeAspect="1"/>
          </p:cNvPicPr>
          <p:nvPr/>
        </p:nvPicPr>
        <p:blipFill>
          <a:blip r:embed="rId3"/>
          <a:stretch>
            <a:fillRect/>
          </a:stretch>
        </p:blipFill>
        <p:spPr>
          <a:xfrm>
            <a:off x="6732240" y="2510838"/>
            <a:ext cx="1646006" cy="1646006"/>
          </a:xfrm>
          <a:prstGeom prst="rect">
            <a:avLst/>
          </a:prstGeom>
        </p:spPr>
      </p:pic>
      <p:pic>
        <p:nvPicPr>
          <p:cNvPr id="9" name="Picture 8" descr="Icon&#10;&#10;Description automatically generated">
            <a:extLst>
              <a:ext uri="{FF2B5EF4-FFF2-40B4-BE49-F238E27FC236}">
                <a16:creationId xmlns:a16="http://schemas.microsoft.com/office/drawing/2014/main" id="{BC5CFA61-E927-8300-270D-907A38111BA2}"/>
              </a:ext>
            </a:extLst>
          </p:cNvPr>
          <p:cNvPicPr>
            <a:picLocks noChangeAspect="1"/>
          </p:cNvPicPr>
          <p:nvPr/>
        </p:nvPicPr>
        <p:blipFill>
          <a:blip r:embed="rId4"/>
          <a:stretch>
            <a:fillRect/>
          </a:stretch>
        </p:blipFill>
        <p:spPr>
          <a:xfrm>
            <a:off x="3834725" y="2220456"/>
            <a:ext cx="1862031" cy="1862031"/>
          </a:xfrm>
          <a:prstGeom prst="rect">
            <a:avLst/>
          </a:prstGeom>
        </p:spPr>
      </p:pic>
      <p:pic>
        <p:nvPicPr>
          <p:cNvPr id="11" name="Picture 10" descr="Icon&#10;&#10;Description automatically generated">
            <a:extLst>
              <a:ext uri="{FF2B5EF4-FFF2-40B4-BE49-F238E27FC236}">
                <a16:creationId xmlns:a16="http://schemas.microsoft.com/office/drawing/2014/main" id="{67E5CFA4-0FBC-C855-33A3-27E487191EB9}"/>
              </a:ext>
            </a:extLst>
          </p:cNvPr>
          <p:cNvPicPr>
            <a:picLocks noChangeAspect="1"/>
          </p:cNvPicPr>
          <p:nvPr/>
        </p:nvPicPr>
        <p:blipFill>
          <a:blip r:embed="rId5"/>
          <a:stretch>
            <a:fillRect/>
          </a:stretch>
        </p:blipFill>
        <p:spPr>
          <a:xfrm>
            <a:off x="6948264" y="3579862"/>
            <a:ext cx="295869" cy="295869"/>
          </a:xfrm>
          <a:prstGeom prst="rect">
            <a:avLst/>
          </a:prstGeom>
        </p:spPr>
      </p:pic>
      <p:pic>
        <p:nvPicPr>
          <p:cNvPr id="13" name="Picture 12" descr="Icon&#10;&#10;Description automatically generated">
            <a:extLst>
              <a:ext uri="{FF2B5EF4-FFF2-40B4-BE49-F238E27FC236}">
                <a16:creationId xmlns:a16="http://schemas.microsoft.com/office/drawing/2014/main" id="{4A4C9730-5904-7283-E528-6BE8D8D2B40A}"/>
              </a:ext>
            </a:extLst>
          </p:cNvPr>
          <p:cNvPicPr>
            <a:picLocks noChangeAspect="1"/>
          </p:cNvPicPr>
          <p:nvPr/>
        </p:nvPicPr>
        <p:blipFill>
          <a:blip r:embed="rId6"/>
          <a:stretch>
            <a:fillRect/>
          </a:stretch>
        </p:blipFill>
        <p:spPr>
          <a:xfrm>
            <a:off x="457200" y="2184638"/>
            <a:ext cx="2007431" cy="200743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4B7C5-84DB-7C0A-8940-75B083CCB356}"/>
              </a:ext>
            </a:extLst>
          </p:cNvPr>
          <p:cNvSpPr>
            <a:spLocks noGrp="1"/>
          </p:cNvSpPr>
          <p:nvPr>
            <p:ph type="title"/>
          </p:nvPr>
        </p:nvSpPr>
        <p:spPr/>
        <p:txBody>
          <a:bodyPr/>
          <a:lstStyle/>
          <a:p>
            <a:r>
              <a:rPr lang="pl-PL" dirty="0"/>
              <a:t>Attack on cameras </a:t>
            </a:r>
          </a:p>
        </p:txBody>
      </p:sp>
      <p:sp>
        <p:nvSpPr>
          <p:cNvPr id="6" name="Slide Number Placeholder 5">
            <a:extLst>
              <a:ext uri="{FF2B5EF4-FFF2-40B4-BE49-F238E27FC236}">
                <a16:creationId xmlns:a16="http://schemas.microsoft.com/office/drawing/2014/main" id="{1BB316C1-41C9-6F47-D470-4F12A5185F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21506" name="Picture 2" descr="Review of “Robust Physical-World Attacks on Machine Learning Models” | by  Eric Maggard | Medium">
            <a:extLst>
              <a:ext uri="{FF2B5EF4-FFF2-40B4-BE49-F238E27FC236}">
                <a16:creationId xmlns:a16="http://schemas.microsoft.com/office/drawing/2014/main" id="{C41840E8-3780-D2DB-5FF9-9535B1278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64740"/>
            <a:ext cx="3998298" cy="230701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Tesla Autopilot Duped By 'Phantom' Images | Threatpost">
            <a:extLst>
              <a:ext uri="{FF2B5EF4-FFF2-40B4-BE49-F238E27FC236}">
                <a16:creationId xmlns:a16="http://schemas.microsoft.com/office/drawing/2014/main" id="{06DDF0B7-2D09-9114-51C0-67B6EDEB4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3" y="1882432"/>
            <a:ext cx="4900741" cy="2767236"/>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Phantom of the ADAS: Phantom Attacks on Driver-Assistance Systems">
            <a:extLst>
              <a:ext uri="{FF2B5EF4-FFF2-40B4-BE49-F238E27FC236}">
                <a16:creationId xmlns:a16="http://schemas.microsoft.com/office/drawing/2014/main" id="{829B3A71-6C9F-31A5-5A5C-4E7605070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087502"/>
            <a:ext cx="25146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15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ctrTitle" idx="4294967295"/>
          </p:nvPr>
        </p:nvSpPr>
        <p:spPr>
          <a:xfrm>
            <a:off x="878657" y="1440025"/>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t>Thanks!</a:t>
            </a:r>
            <a:endParaRPr sz="6000" b="1"/>
          </a:p>
        </p:txBody>
      </p:sp>
      <p:sp>
        <p:nvSpPr>
          <p:cNvPr id="330" name="Google Shape;330;p33"/>
          <p:cNvSpPr txBox="1">
            <a:spLocks noGrp="1"/>
          </p:cNvSpPr>
          <p:nvPr>
            <p:ph type="subTitle" idx="4294967295"/>
          </p:nvPr>
        </p:nvSpPr>
        <p:spPr>
          <a:xfrm>
            <a:off x="878657" y="2444295"/>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ANY QUESTIONS?</a:t>
            </a:r>
            <a:endParaRPr sz="3600"/>
          </a:p>
        </p:txBody>
      </p:sp>
      <p:sp>
        <p:nvSpPr>
          <p:cNvPr id="332" name="Google Shape;332;p3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numeru slajdu 5"/>
          <p:cNvSpPr>
            <a:spLocks noGrp="1"/>
          </p:cNvSpPr>
          <p:nvPr>
            <p:ph type="sldNum" idx="12"/>
          </p:nvPr>
        </p:nvSpPr>
        <p:spPr>
          <a:xfrm>
            <a:off x="8676456" y="4796668"/>
            <a:ext cx="461100" cy="291900"/>
          </a:xfrm>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1026" name="Picture 2" descr="D:\Vehicle vs IT security\global-network.png"/>
          <p:cNvPicPr>
            <a:picLocks noChangeAspect="1" noChangeArrowheads="1"/>
          </p:cNvPicPr>
          <p:nvPr/>
        </p:nvPicPr>
        <p:blipFill>
          <a:blip r:embed="rId3">
            <a:clrChange>
              <a:clrFrom>
                <a:srgbClr val="000000">
                  <a:alpha val="0"/>
                </a:srgbClr>
              </a:clrFrom>
              <a:clrTo>
                <a:srgbClr val="000000">
                  <a:alpha val="0"/>
                </a:srgbClr>
              </a:clrTo>
            </a:clrChange>
            <a:duotone>
              <a:prstClr val="black"/>
              <a:schemeClr val="bg1">
                <a:tint val="45000"/>
                <a:satMod val="400000"/>
              </a:schemeClr>
            </a:duotone>
            <a:extLst>
              <a:ext uri="{BEBA8EAE-BF5A-486C-A8C5-ECC9F3942E4B}">
                <a14:imgProps xmlns:a14="http://schemas.microsoft.com/office/drawing/2010/main">
                  <a14:imgLayer r:embed="rId4">
                    <a14:imgEffect>
                      <a14:artisticCrisscrossEtching trans="100000" pressure="0"/>
                    </a14:imgEffect>
                    <a14:imgEffect>
                      <a14:colorTemperature colorTemp="15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78267" y="492319"/>
            <a:ext cx="535463" cy="535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Vehicle vs IT security\router.png"/>
          <p:cNvPicPr>
            <a:picLocks noChangeAspect="1" noChangeArrowheads="1"/>
          </p:cNvPicPr>
          <p:nvPr/>
        </p:nvPicPr>
        <p:blipFill>
          <a:blip r:embed="rId5">
            <a:extLst>
              <a:ext uri="{BEBA8EAE-BF5A-486C-A8C5-ECC9F3942E4B}">
                <a14:imgProps xmlns:a14="http://schemas.microsoft.com/office/drawing/2010/main">
                  <a14:imgLayer r:embed="rId6">
                    <a14:imgEffect>
                      <a14:artisticPlasticWrap/>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88935" y="1457812"/>
            <a:ext cx="514126" cy="51412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Vehicle vs IT security\firewall.png"/>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011682" y="2329960"/>
            <a:ext cx="468633" cy="4686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Vehicle vs IT security\switch.png"/>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030773" y="3156615"/>
            <a:ext cx="383218" cy="3832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descr="D:\Vehicle vs IT security\pc.png"/>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51716" y="401418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Vehicle vs IT security\internet.png"/>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742942" y="3687994"/>
            <a:ext cx="222549" cy="22254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upa 14"/>
          <p:cNvGrpSpPr/>
          <p:nvPr/>
        </p:nvGrpSpPr>
        <p:grpSpPr>
          <a:xfrm>
            <a:off x="5079796" y="3799269"/>
            <a:ext cx="576000" cy="574913"/>
            <a:chOff x="8246494" y="4150508"/>
            <a:chExt cx="576000" cy="574913"/>
          </a:xfrm>
        </p:grpSpPr>
        <p:pic>
          <p:nvPicPr>
            <p:cNvPr id="19" name="Picture 7" descr="D:\Vehicle vs IT security\pc.png"/>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46494" y="4150508"/>
              <a:ext cx="28800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 descr="D:\Vehicle vs IT security\pc.png"/>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534494" y="4268970"/>
              <a:ext cx="28800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D:\Vehicle vs IT security\pc.png"/>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61767" y="4437421"/>
              <a:ext cx="288000" cy="28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upa 12"/>
          <p:cNvGrpSpPr/>
          <p:nvPr/>
        </p:nvGrpSpPr>
        <p:grpSpPr>
          <a:xfrm>
            <a:off x="3151496" y="3833442"/>
            <a:ext cx="558062" cy="541818"/>
            <a:chOff x="6318194" y="4184681"/>
            <a:chExt cx="558062" cy="541818"/>
          </a:xfrm>
        </p:grpSpPr>
        <p:pic>
          <p:nvPicPr>
            <p:cNvPr id="1034" name="Picture 10" descr="D:\Vehicle vs IT security\laptop.png"/>
            <p:cNvPicPr>
              <a:picLocks noChangeAspect="1" noChangeArrowheads="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18194" y="436649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D:\Vehicle vs IT security\wireless-connection.png"/>
            <p:cNvPicPr>
              <a:picLocks noChangeAspect="1" noChangeArrowheads="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66383" y="4184681"/>
              <a:ext cx="209873" cy="20987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Łącznik prostoliniowy 16"/>
          <p:cNvCxnSpPr>
            <a:stCxn id="20" idx="0"/>
          </p:cNvCxnSpPr>
          <p:nvPr/>
        </p:nvCxnSpPr>
        <p:spPr>
          <a:xfrm flipH="1" flipV="1">
            <a:off x="4151716" y="3444647"/>
            <a:ext cx="180000" cy="5695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Łącznik prostoliniowy 20"/>
          <p:cNvCxnSpPr>
            <a:stCxn id="1033" idx="0"/>
            <a:endCxn id="1030" idx="1"/>
          </p:cNvCxnSpPr>
          <p:nvPr/>
        </p:nvCxnSpPr>
        <p:spPr>
          <a:xfrm flipV="1">
            <a:off x="3854217" y="3348224"/>
            <a:ext cx="176556" cy="3397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Łącznik prostoliniowy 26"/>
          <p:cNvCxnSpPr>
            <a:stCxn id="24" idx="1"/>
          </p:cNvCxnSpPr>
          <p:nvPr/>
        </p:nvCxnSpPr>
        <p:spPr>
          <a:xfrm flipH="1" flipV="1">
            <a:off x="4213614" y="3444647"/>
            <a:ext cx="881455" cy="7855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Łącznik prostoliniowy 28"/>
          <p:cNvCxnSpPr/>
          <p:nvPr/>
        </p:nvCxnSpPr>
        <p:spPr>
          <a:xfrm flipH="1" flipV="1">
            <a:off x="4331716" y="3444647"/>
            <a:ext cx="734404" cy="4986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Łącznik prostoliniowy 30"/>
          <p:cNvCxnSpPr>
            <a:endCxn id="1030" idx="3"/>
          </p:cNvCxnSpPr>
          <p:nvPr/>
        </p:nvCxnSpPr>
        <p:spPr>
          <a:xfrm flipH="1" flipV="1">
            <a:off x="4413991" y="3348224"/>
            <a:ext cx="1072150" cy="569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Łącznik prostoliniowy 40"/>
          <p:cNvCxnSpPr/>
          <p:nvPr/>
        </p:nvCxnSpPr>
        <p:spPr>
          <a:xfrm flipV="1">
            <a:off x="4222381" y="2798593"/>
            <a:ext cx="1" cy="358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Łącznik prostoliniowy 42"/>
          <p:cNvCxnSpPr/>
          <p:nvPr/>
        </p:nvCxnSpPr>
        <p:spPr>
          <a:xfrm flipH="1" flipV="1">
            <a:off x="4245998" y="2006505"/>
            <a:ext cx="1" cy="358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Łącznik prostoliniowy 44"/>
          <p:cNvCxnSpPr/>
          <p:nvPr/>
        </p:nvCxnSpPr>
        <p:spPr>
          <a:xfrm flipV="1">
            <a:off x="4245998" y="1068383"/>
            <a:ext cx="1" cy="358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Prostokąt 45"/>
          <p:cNvSpPr/>
          <p:nvPr/>
        </p:nvSpPr>
        <p:spPr>
          <a:xfrm>
            <a:off x="4471426" y="883717"/>
            <a:ext cx="556563" cy="184666"/>
          </a:xfrm>
          <a:prstGeom prst="rect">
            <a:avLst/>
          </a:prstGeom>
        </p:spPr>
        <p:txBody>
          <a:bodyPr wrap="none">
            <a:spAutoFit/>
          </a:bodyPr>
          <a:lstStyle/>
          <a:p>
            <a:r>
              <a:rPr lang="pl-PL" sz="600" u="sng" dirty="0">
                <a:solidFill>
                  <a:srgbClr val="FFFFFF"/>
                </a:solidFill>
                <a:latin typeface="Cousine"/>
                <a:ea typeface="Cousine"/>
                <a:cs typeface="Cousine"/>
                <a:sym typeface="Cousine"/>
              </a:rPr>
              <a:t>Internet</a:t>
            </a:r>
            <a:endParaRPr lang="en-US" sz="600" u="sng" dirty="0"/>
          </a:p>
        </p:txBody>
      </p:sp>
      <p:sp>
        <p:nvSpPr>
          <p:cNvPr id="57" name="Prostokąt 56"/>
          <p:cNvSpPr/>
          <p:nvPr/>
        </p:nvSpPr>
        <p:spPr>
          <a:xfrm>
            <a:off x="4567561" y="1614847"/>
            <a:ext cx="696024" cy="184666"/>
          </a:xfrm>
          <a:prstGeom prst="rect">
            <a:avLst/>
          </a:prstGeom>
        </p:spPr>
        <p:txBody>
          <a:bodyPr wrap="none">
            <a:spAutoFit/>
          </a:bodyPr>
          <a:lstStyle/>
          <a:p>
            <a:r>
              <a:rPr lang="pl-PL" sz="600" u="sng" dirty="0" err="1">
                <a:solidFill>
                  <a:srgbClr val="FFFFFF"/>
                </a:solidFill>
                <a:latin typeface="Cousine"/>
                <a:ea typeface="Cousine"/>
                <a:cs typeface="Cousine"/>
                <a:sym typeface="Cousine"/>
              </a:rPr>
              <a:t>Core</a:t>
            </a:r>
            <a:r>
              <a:rPr lang="pl-PL" sz="600" u="sng" dirty="0">
                <a:solidFill>
                  <a:srgbClr val="FFFFFF"/>
                </a:solidFill>
                <a:latin typeface="Cousine"/>
                <a:ea typeface="Cousine"/>
                <a:cs typeface="Cousine"/>
                <a:sym typeface="Cousine"/>
              </a:rPr>
              <a:t> Router</a:t>
            </a:r>
            <a:endParaRPr lang="en-US" sz="600" u="sng" dirty="0"/>
          </a:p>
        </p:txBody>
      </p:sp>
      <p:sp>
        <p:nvSpPr>
          <p:cNvPr id="58" name="Prostokąt 57"/>
          <p:cNvSpPr/>
          <p:nvPr/>
        </p:nvSpPr>
        <p:spPr>
          <a:xfrm>
            <a:off x="4513059" y="2464248"/>
            <a:ext cx="556563" cy="184666"/>
          </a:xfrm>
          <a:prstGeom prst="rect">
            <a:avLst/>
          </a:prstGeom>
        </p:spPr>
        <p:txBody>
          <a:bodyPr wrap="none">
            <a:spAutoFit/>
          </a:bodyPr>
          <a:lstStyle/>
          <a:p>
            <a:r>
              <a:rPr lang="pl-PL" sz="600" u="sng" dirty="0">
                <a:solidFill>
                  <a:srgbClr val="FFFFFF"/>
                </a:solidFill>
                <a:latin typeface="Cousine"/>
                <a:ea typeface="Cousine"/>
                <a:cs typeface="Cousine"/>
                <a:sym typeface="Cousine"/>
              </a:rPr>
              <a:t>Firewall</a:t>
            </a:r>
            <a:endParaRPr lang="en-US" sz="600" u="sng" dirty="0"/>
          </a:p>
        </p:txBody>
      </p:sp>
      <p:sp>
        <p:nvSpPr>
          <p:cNvPr id="59" name="Prostokąt 58"/>
          <p:cNvSpPr/>
          <p:nvPr/>
        </p:nvSpPr>
        <p:spPr>
          <a:xfrm>
            <a:off x="4503061" y="3252833"/>
            <a:ext cx="928459" cy="184666"/>
          </a:xfrm>
          <a:prstGeom prst="rect">
            <a:avLst/>
          </a:prstGeom>
        </p:spPr>
        <p:txBody>
          <a:bodyPr wrap="none">
            <a:spAutoFit/>
          </a:bodyPr>
          <a:lstStyle/>
          <a:p>
            <a:r>
              <a:rPr lang="pl-PL" sz="600" u="sng" dirty="0">
                <a:solidFill>
                  <a:srgbClr val="FFFFFF"/>
                </a:solidFill>
                <a:latin typeface="Cousine"/>
                <a:ea typeface="Cousine"/>
                <a:cs typeface="Cousine"/>
                <a:sym typeface="Cousine"/>
              </a:rPr>
              <a:t>Gateway / Switch</a:t>
            </a:r>
            <a:endParaRPr lang="en-US" sz="600" u="sng" dirty="0"/>
          </a:p>
        </p:txBody>
      </p:sp>
      <p:sp>
        <p:nvSpPr>
          <p:cNvPr id="64" name="Prostokąt 63"/>
          <p:cNvSpPr/>
          <p:nvPr/>
        </p:nvSpPr>
        <p:spPr>
          <a:xfrm>
            <a:off x="3267891" y="4452759"/>
            <a:ext cx="510076" cy="184666"/>
          </a:xfrm>
          <a:prstGeom prst="rect">
            <a:avLst/>
          </a:prstGeom>
        </p:spPr>
        <p:txBody>
          <a:bodyPr wrap="none">
            <a:spAutoFit/>
          </a:bodyPr>
          <a:lstStyle/>
          <a:p>
            <a:r>
              <a:rPr lang="pl-PL" sz="600" dirty="0">
                <a:solidFill>
                  <a:srgbClr val="FFFFFF"/>
                </a:solidFill>
                <a:latin typeface="Cousine"/>
                <a:ea typeface="Cousine"/>
                <a:cs typeface="Cousine"/>
                <a:sym typeface="Cousine"/>
              </a:rPr>
              <a:t>VLAN 10</a:t>
            </a:r>
            <a:endParaRPr lang="en-US" sz="600" dirty="0"/>
          </a:p>
        </p:txBody>
      </p:sp>
      <p:sp>
        <p:nvSpPr>
          <p:cNvPr id="65" name="Prostokąt 64"/>
          <p:cNvSpPr/>
          <p:nvPr/>
        </p:nvSpPr>
        <p:spPr>
          <a:xfrm>
            <a:off x="4048501" y="4452759"/>
            <a:ext cx="510076" cy="184666"/>
          </a:xfrm>
          <a:prstGeom prst="rect">
            <a:avLst/>
          </a:prstGeom>
        </p:spPr>
        <p:txBody>
          <a:bodyPr wrap="none">
            <a:spAutoFit/>
          </a:bodyPr>
          <a:lstStyle/>
          <a:p>
            <a:r>
              <a:rPr lang="pl-PL" sz="600" dirty="0">
                <a:solidFill>
                  <a:srgbClr val="FFFFFF"/>
                </a:solidFill>
                <a:latin typeface="Cousine"/>
                <a:ea typeface="Cousine"/>
                <a:cs typeface="Cousine"/>
                <a:sym typeface="Cousine"/>
              </a:rPr>
              <a:t>VLAN 20</a:t>
            </a:r>
            <a:endParaRPr lang="en-US" sz="600" dirty="0"/>
          </a:p>
        </p:txBody>
      </p:sp>
      <p:sp>
        <p:nvSpPr>
          <p:cNvPr id="66" name="Prostokąt 65"/>
          <p:cNvSpPr/>
          <p:nvPr/>
        </p:nvSpPr>
        <p:spPr>
          <a:xfrm>
            <a:off x="5066120" y="4452759"/>
            <a:ext cx="510076" cy="184666"/>
          </a:xfrm>
          <a:prstGeom prst="rect">
            <a:avLst/>
          </a:prstGeom>
        </p:spPr>
        <p:txBody>
          <a:bodyPr wrap="none">
            <a:spAutoFit/>
          </a:bodyPr>
          <a:lstStyle/>
          <a:p>
            <a:r>
              <a:rPr lang="pl-PL" sz="600" dirty="0">
                <a:solidFill>
                  <a:srgbClr val="FFFFFF"/>
                </a:solidFill>
                <a:latin typeface="Cousine"/>
                <a:ea typeface="Cousine"/>
                <a:cs typeface="Cousine"/>
                <a:sym typeface="Cousine"/>
              </a:rPr>
              <a:t>VLAN 30</a:t>
            </a:r>
            <a:endParaRPr lang="en-US" sz="600" dirty="0"/>
          </a:p>
        </p:txBody>
      </p:sp>
      <p:sp>
        <p:nvSpPr>
          <p:cNvPr id="68" name="Prostokąt 67"/>
          <p:cNvSpPr/>
          <p:nvPr/>
        </p:nvSpPr>
        <p:spPr>
          <a:xfrm>
            <a:off x="4211768" y="2051234"/>
            <a:ext cx="838691" cy="169277"/>
          </a:xfrm>
          <a:prstGeom prst="rect">
            <a:avLst/>
          </a:prstGeom>
        </p:spPr>
        <p:txBody>
          <a:bodyPr wrap="none">
            <a:spAutoFit/>
          </a:bodyPr>
          <a:lstStyle/>
          <a:p>
            <a:r>
              <a:rPr lang="pl-PL" sz="500" dirty="0" err="1">
                <a:solidFill>
                  <a:srgbClr val="FFFFFF"/>
                </a:solidFill>
                <a:latin typeface="Cousine"/>
                <a:ea typeface="Cousine"/>
                <a:cs typeface="Cousine"/>
                <a:sym typeface="Cousine"/>
              </a:rPr>
              <a:t>Gigabyte</a:t>
            </a:r>
            <a:r>
              <a:rPr lang="pl-PL" sz="500" dirty="0">
                <a:solidFill>
                  <a:srgbClr val="FFFFFF"/>
                </a:solidFill>
                <a:latin typeface="Cousine"/>
                <a:ea typeface="Cousine"/>
                <a:cs typeface="Cousine"/>
                <a:sym typeface="Cousine"/>
              </a:rPr>
              <a:t> </a:t>
            </a:r>
            <a:r>
              <a:rPr lang="pl-PL" sz="500" dirty="0" err="1">
                <a:solidFill>
                  <a:srgbClr val="FFFFFF"/>
                </a:solidFill>
                <a:latin typeface="Cousine"/>
                <a:ea typeface="Cousine"/>
                <a:cs typeface="Cousine"/>
                <a:sym typeface="Cousine"/>
              </a:rPr>
              <a:t>ethernet</a:t>
            </a:r>
            <a:endParaRPr lang="en-US" sz="500" dirty="0"/>
          </a:p>
        </p:txBody>
      </p:sp>
      <p:sp>
        <p:nvSpPr>
          <p:cNvPr id="48" name="Prostokąt 47"/>
          <p:cNvSpPr/>
          <p:nvPr/>
        </p:nvSpPr>
        <p:spPr>
          <a:xfrm>
            <a:off x="3729938" y="2869882"/>
            <a:ext cx="492443" cy="169277"/>
          </a:xfrm>
          <a:prstGeom prst="rect">
            <a:avLst/>
          </a:prstGeom>
        </p:spPr>
        <p:txBody>
          <a:bodyPr wrap="none">
            <a:spAutoFit/>
          </a:bodyPr>
          <a:lstStyle/>
          <a:p>
            <a:r>
              <a:rPr lang="pl-PL" sz="500" dirty="0" err="1">
                <a:solidFill>
                  <a:srgbClr val="FFFFFF"/>
                </a:solidFill>
                <a:latin typeface="Cousine"/>
                <a:ea typeface="Cousine"/>
                <a:cs typeface="Cousine"/>
                <a:sym typeface="Cousine"/>
              </a:rPr>
              <a:t>ethernet</a:t>
            </a:r>
            <a:endParaRPr lang="en-US" sz="1050" dirty="0"/>
          </a:p>
        </p:txBody>
      </p:sp>
      <p:sp>
        <p:nvSpPr>
          <p:cNvPr id="71" name="Prostokąt 70"/>
          <p:cNvSpPr/>
          <p:nvPr/>
        </p:nvSpPr>
        <p:spPr>
          <a:xfrm>
            <a:off x="6804248" y="4876006"/>
            <a:ext cx="1983235" cy="200055"/>
          </a:xfrm>
          <a:prstGeom prst="rect">
            <a:avLst/>
          </a:prstGeom>
        </p:spPr>
        <p:txBody>
          <a:bodyPr wrap="none">
            <a:spAutoFit/>
          </a:bodyPr>
          <a:lstStyle/>
          <a:p>
            <a:r>
              <a:rPr lang="pl-PL" sz="700" dirty="0" err="1">
                <a:solidFill>
                  <a:srgbClr val="FFFFFF"/>
                </a:solidFill>
                <a:latin typeface="Cousine"/>
                <a:ea typeface="Cousine"/>
                <a:cs typeface="Cousine"/>
                <a:sym typeface="Cousine"/>
              </a:rPr>
              <a:t>simplified</a:t>
            </a:r>
            <a:r>
              <a:rPr lang="pl-PL" sz="700" dirty="0">
                <a:solidFill>
                  <a:srgbClr val="FFFFFF"/>
                </a:solidFill>
                <a:latin typeface="Cousine"/>
                <a:ea typeface="Cousine"/>
                <a:cs typeface="Cousine"/>
                <a:sym typeface="Cousine"/>
              </a:rPr>
              <a:t> </a:t>
            </a:r>
            <a:r>
              <a:rPr lang="pl-PL" sz="700" dirty="0" err="1">
                <a:solidFill>
                  <a:srgbClr val="FFFFFF"/>
                </a:solidFill>
                <a:latin typeface="Cousine"/>
                <a:ea typeface="Cousine"/>
                <a:cs typeface="Cousine"/>
                <a:sym typeface="Cousine"/>
              </a:rPr>
              <a:t>enterprise</a:t>
            </a:r>
            <a:r>
              <a:rPr lang="pl-PL" sz="700" dirty="0">
                <a:solidFill>
                  <a:srgbClr val="FFFFFF"/>
                </a:solidFill>
                <a:latin typeface="Cousine"/>
                <a:ea typeface="Cousine"/>
                <a:cs typeface="Cousine"/>
                <a:sym typeface="Cousine"/>
              </a:rPr>
              <a:t> network map</a:t>
            </a:r>
          </a:p>
        </p:txBody>
      </p:sp>
      <p:sp>
        <p:nvSpPr>
          <p:cNvPr id="72" name="Prostokąt 71"/>
          <p:cNvSpPr/>
          <p:nvPr/>
        </p:nvSpPr>
        <p:spPr>
          <a:xfrm>
            <a:off x="3254345" y="3748803"/>
            <a:ext cx="377026" cy="169277"/>
          </a:xfrm>
          <a:prstGeom prst="rect">
            <a:avLst/>
          </a:prstGeom>
        </p:spPr>
        <p:txBody>
          <a:bodyPr wrap="none">
            <a:spAutoFit/>
          </a:bodyPr>
          <a:lstStyle/>
          <a:p>
            <a:r>
              <a:rPr lang="pl-PL" sz="500" dirty="0" err="1">
                <a:solidFill>
                  <a:srgbClr val="FFFFFF"/>
                </a:solidFill>
                <a:latin typeface="Cousine"/>
                <a:ea typeface="Cousine"/>
                <a:cs typeface="Cousine"/>
                <a:sym typeface="Cousine"/>
              </a:rPr>
              <a:t>Wi</a:t>
            </a:r>
            <a:r>
              <a:rPr lang="pl-PL" sz="500" dirty="0">
                <a:solidFill>
                  <a:srgbClr val="FFFFFF"/>
                </a:solidFill>
                <a:latin typeface="Cousine"/>
                <a:ea typeface="Cousine"/>
                <a:cs typeface="Cousine"/>
                <a:sym typeface="Cousine"/>
              </a:rPr>
              <a:t>-Fi</a:t>
            </a:r>
            <a:endParaRPr lang="en-US" sz="1050" dirty="0"/>
          </a:p>
        </p:txBody>
      </p:sp>
      <p:sp>
        <p:nvSpPr>
          <p:cNvPr id="91" name="Prostokąt 90"/>
          <p:cNvSpPr/>
          <p:nvPr/>
        </p:nvSpPr>
        <p:spPr>
          <a:xfrm>
            <a:off x="5266593" y="3724624"/>
            <a:ext cx="492443" cy="169277"/>
          </a:xfrm>
          <a:prstGeom prst="rect">
            <a:avLst/>
          </a:prstGeom>
        </p:spPr>
        <p:txBody>
          <a:bodyPr wrap="none">
            <a:spAutoFit/>
          </a:bodyPr>
          <a:lstStyle/>
          <a:p>
            <a:r>
              <a:rPr lang="pl-PL" sz="500" dirty="0" err="1">
                <a:solidFill>
                  <a:srgbClr val="FFFFFF"/>
                </a:solidFill>
                <a:latin typeface="Cousine"/>
                <a:ea typeface="Cousine"/>
                <a:cs typeface="Cousine"/>
                <a:sym typeface="Cousine"/>
              </a:rPr>
              <a:t>ethernet</a:t>
            </a:r>
            <a:endParaRPr lang="en-US" sz="1050" dirty="0"/>
          </a:p>
        </p:txBody>
      </p:sp>
    </p:spTree>
    <p:extLst>
      <p:ext uri="{BB962C8B-B14F-4D97-AF65-F5344CB8AC3E}">
        <p14:creationId xmlns:p14="http://schemas.microsoft.com/office/powerpoint/2010/main" val="3724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numeru slajdu 5"/>
          <p:cNvSpPr>
            <a:spLocks noGrp="1"/>
          </p:cNvSpPr>
          <p:nvPr>
            <p:ph type="sldNum" idx="12"/>
          </p:nvPr>
        </p:nvSpPr>
        <p:spPr>
          <a:xfrm>
            <a:off x="8489890" y="4612651"/>
            <a:ext cx="461100" cy="291900"/>
          </a:xfrm>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7" name="Google Shape;259;p27"/>
          <p:cNvSpPr txBox="1"/>
          <p:nvPr/>
        </p:nvSpPr>
        <p:spPr>
          <a:xfrm>
            <a:off x="2843808" y="771550"/>
            <a:ext cx="3168352" cy="432048"/>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sz="1600" dirty="0" err="1">
                <a:solidFill>
                  <a:srgbClr val="FFFFFF"/>
                </a:solidFill>
                <a:latin typeface="Cousine"/>
                <a:ea typeface="Cousine"/>
                <a:cs typeface="Cousine"/>
                <a:sym typeface="Cousine"/>
              </a:rPr>
              <a:t>Diagnostcs</a:t>
            </a:r>
            <a:r>
              <a:rPr lang="pl-PL" sz="1600" dirty="0">
                <a:solidFill>
                  <a:srgbClr val="FFFFFF"/>
                </a:solidFill>
                <a:latin typeface="Cousine"/>
                <a:ea typeface="Cousine"/>
                <a:cs typeface="Cousine"/>
                <a:sym typeface="Cousine"/>
              </a:rPr>
              <a:t> Port</a:t>
            </a:r>
            <a:endParaRPr sz="1600" dirty="0">
              <a:solidFill>
                <a:srgbClr val="FFFFFF"/>
              </a:solidFill>
              <a:latin typeface="Cousine"/>
              <a:ea typeface="Cousine"/>
              <a:cs typeface="Cousine"/>
              <a:sym typeface="Cousine"/>
            </a:endParaRPr>
          </a:p>
        </p:txBody>
      </p:sp>
      <p:sp>
        <p:nvSpPr>
          <p:cNvPr id="8" name="Google Shape;259;p27"/>
          <p:cNvSpPr txBox="1"/>
          <p:nvPr/>
        </p:nvSpPr>
        <p:spPr>
          <a:xfrm>
            <a:off x="179512" y="1995686"/>
            <a:ext cx="1944216" cy="432048"/>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dirty="0">
                <a:solidFill>
                  <a:srgbClr val="FFFFFF"/>
                </a:solidFill>
                <a:latin typeface="Cousine"/>
                <a:ea typeface="Cousine"/>
                <a:cs typeface="Cousine"/>
                <a:sym typeface="Cousine"/>
              </a:rPr>
              <a:t>Body and Comfort</a:t>
            </a:r>
            <a:endParaRPr dirty="0">
              <a:solidFill>
                <a:srgbClr val="FFFFFF"/>
              </a:solidFill>
              <a:latin typeface="Cousine"/>
              <a:ea typeface="Cousine"/>
              <a:cs typeface="Cousine"/>
              <a:sym typeface="Cousine"/>
            </a:endParaRPr>
          </a:p>
        </p:txBody>
      </p:sp>
      <p:sp>
        <p:nvSpPr>
          <p:cNvPr id="9" name="Google Shape;259;p27"/>
          <p:cNvSpPr txBox="1"/>
          <p:nvPr/>
        </p:nvSpPr>
        <p:spPr>
          <a:xfrm>
            <a:off x="2267744" y="1995686"/>
            <a:ext cx="1944216" cy="432048"/>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dirty="0">
                <a:solidFill>
                  <a:srgbClr val="FFFFFF"/>
                </a:solidFill>
                <a:latin typeface="Cousine"/>
                <a:ea typeface="Cousine"/>
                <a:cs typeface="Cousine"/>
                <a:sym typeface="Cousine"/>
              </a:rPr>
              <a:t>Chassis Gateway</a:t>
            </a:r>
            <a:endParaRPr dirty="0">
              <a:solidFill>
                <a:srgbClr val="FFFFFF"/>
              </a:solidFill>
              <a:latin typeface="Cousine"/>
              <a:ea typeface="Cousine"/>
              <a:cs typeface="Cousine"/>
              <a:sym typeface="Cousine"/>
            </a:endParaRPr>
          </a:p>
        </p:txBody>
      </p:sp>
      <p:sp>
        <p:nvSpPr>
          <p:cNvPr id="10" name="Google Shape;259;p27"/>
          <p:cNvSpPr txBox="1"/>
          <p:nvPr/>
        </p:nvSpPr>
        <p:spPr>
          <a:xfrm>
            <a:off x="4427984" y="1995686"/>
            <a:ext cx="1944216" cy="432048"/>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dirty="0" err="1">
                <a:solidFill>
                  <a:srgbClr val="FFFFFF"/>
                </a:solidFill>
                <a:latin typeface="Cousine"/>
                <a:ea typeface="Cousine"/>
                <a:cs typeface="Cousine"/>
                <a:sym typeface="Cousine"/>
              </a:rPr>
              <a:t>Infotainment</a:t>
            </a:r>
            <a:endParaRPr lang="pl-PL" dirty="0">
              <a:solidFill>
                <a:srgbClr val="FFFFFF"/>
              </a:solidFill>
              <a:latin typeface="Cousine"/>
              <a:ea typeface="Cousine"/>
              <a:cs typeface="Cousine"/>
              <a:sym typeface="Cousine"/>
            </a:endParaRPr>
          </a:p>
          <a:p>
            <a:pPr lvl="0" algn="ctr"/>
            <a:r>
              <a:rPr lang="pl-PL" dirty="0">
                <a:solidFill>
                  <a:srgbClr val="FFFFFF"/>
                </a:solidFill>
                <a:latin typeface="Cousine"/>
                <a:ea typeface="Cousine"/>
                <a:cs typeface="Cousine"/>
                <a:sym typeface="Cousine"/>
              </a:rPr>
              <a:t>Gateway</a:t>
            </a:r>
            <a:endParaRPr dirty="0">
              <a:solidFill>
                <a:srgbClr val="FFFFFF"/>
              </a:solidFill>
              <a:latin typeface="Cousine"/>
              <a:ea typeface="Cousine"/>
              <a:cs typeface="Cousine"/>
              <a:sym typeface="Cousine"/>
            </a:endParaRPr>
          </a:p>
        </p:txBody>
      </p:sp>
      <p:sp>
        <p:nvSpPr>
          <p:cNvPr id="11" name="Google Shape;259;p27"/>
          <p:cNvSpPr txBox="1"/>
          <p:nvPr/>
        </p:nvSpPr>
        <p:spPr>
          <a:xfrm>
            <a:off x="6660232" y="1995686"/>
            <a:ext cx="1944216" cy="432048"/>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dirty="0" err="1">
                <a:solidFill>
                  <a:srgbClr val="FFFFFF"/>
                </a:solidFill>
                <a:latin typeface="Cousine"/>
                <a:ea typeface="Cousine"/>
                <a:cs typeface="Cousine"/>
                <a:sym typeface="Cousine"/>
              </a:rPr>
              <a:t>Powertrain</a:t>
            </a:r>
            <a:endParaRPr lang="pl-PL" dirty="0">
              <a:solidFill>
                <a:srgbClr val="FFFFFF"/>
              </a:solidFill>
              <a:latin typeface="Cousine"/>
              <a:ea typeface="Cousine"/>
              <a:cs typeface="Cousine"/>
              <a:sym typeface="Cousine"/>
            </a:endParaRPr>
          </a:p>
          <a:p>
            <a:pPr lvl="0" algn="ctr"/>
            <a:r>
              <a:rPr lang="pl-PL" dirty="0">
                <a:solidFill>
                  <a:srgbClr val="FFFFFF"/>
                </a:solidFill>
                <a:latin typeface="Cousine"/>
                <a:ea typeface="Cousine"/>
                <a:cs typeface="Cousine"/>
                <a:sym typeface="Cousine"/>
              </a:rPr>
              <a:t>Gateway</a:t>
            </a:r>
            <a:endParaRPr dirty="0">
              <a:solidFill>
                <a:srgbClr val="FFFFFF"/>
              </a:solidFill>
              <a:latin typeface="Cousine"/>
              <a:ea typeface="Cousine"/>
              <a:cs typeface="Cousine"/>
              <a:sym typeface="Cousine"/>
            </a:endParaRPr>
          </a:p>
        </p:txBody>
      </p:sp>
      <p:sp>
        <p:nvSpPr>
          <p:cNvPr id="12" name="Google Shape;259;p27"/>
          <p:cNvSpPr txBox="1"/>
          <p:nvPr/>
        </p:nvSpPr>
        <p:spPr>
          <a:xfrm>
            <a:off x="179512" y="2428492"/>
            <a:ext cx="1944216" cy="166874"/>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sz="600" dirty="0">
                <a:solidFill>
                  <a:srgbClr val="FFFFFF"/>
                </a:solidFill>
                <a:latin typeface="Cousine"/>
                <a:ea typeface="Cousine"/>
                <a:cs typeface="Cousine"/>
                <a:sym typeface="Cousine"/>
              </a:rPr>
              <a:t>CAN / LIN </a:t>
            </a:r>
            <a:endParaRPr sz="600" dirty="0">
              <a:solidFill>
                <a:srgbClr val="FFFFFF"/>
              </a:solidFill>
              <a:latin typeface="Cousine"/>
              <a:ea typeface="Cousine"/>
              <a:cs typeface="Cousine"/>
              <a:sym typeface="Cousine"/>
            </a:endParaRPr>
          </a:p>
        </p:txBody>
      </p:sp>
      <p:sp>
        <p:nvSpPr>
          <p:cNvPr id="13" name="Google Shape;259;p27"/>
          <p:cNvSpPr txBox="1"/>
          <p:nvPr/>
        </p:nvSpPr>
        <p:spPr>
          <a:xfrm>
            <a:off x="2267744" y="2423922"/>
            <a:ext cx="1944216" cy="166874"/>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sz="600" dirty="0">
                <a:solidFill>
                  <a:srgbClr val="FFFFFF"/>
                </a:solidFill>
                <a:latin typeface="Cousine"/>
                <a:ea typeface="Cousine"/>
                <a:cs typeface="Cousine"/>
                <a:sym typeface="Cousine"/>
              </a:rPr>
              <a:t>CAN / LIN / </a:t>
            </a:r>
            <a:r>
              <a:rPr lang="pl-PL" sz="600" dirty="0" err="1">
                <a:solidFill>
                  <a:srgbClr val="FFFFFF"/>
                </a:solidFill>
                <a:latin typeface="Cousine"/>
                <a:ea typeface="Cousine"/>
                <a:cs typeface="Cousine"/>
                <a:sym typeface="Cousine"/>
              </a:rPr>
              <a:t>FlexRay</a:t>
            </a:r>
            <a:r>
              <a:rPr lang="pl-PL" sz="600" dirty="0">
                <a:solidFill>
                  <a:srgbClr val="FFFFFF"/>
                </a:solidFill>
                <a:latin typeface="Cousine"/>
                <a:ea typeface="Cousine"/>
                <a:cs typeface="Cousine"/>
                <a:sym typeface="Cousine"/>
              </a:rPr>
              <a:t> </a:t>
            </a:r>
            <a:endParaRPr sz="600" dirty="0">
              <a:solidFill>
                <a:srgbClr val="FFFFFF"/>
              </a:solidFill>
              <a:latin typeface="Cousine"/>
              <a:ea typeface="Cousine"/>
              <a:cs typeface="Cousine"/>
              <a:sym typeface="Cousine"/>
            </a:endParaRPr>
          </a:p>
        </p:txBody>
      </p:sp>
      <p:sp>
        <p:nvSpPr>
          <p:cNvPr id="14" name="Google Shape;259;p27"/>
          <p:cNvSpPr txBox="1"/>
          <p:nvPr/>
        </p:nvSpPr>
        <p:spPr>
          <a:xfrm>
            <a:off x="4427984" y="2427734"/>
            <a:ext cx="1944216" cy="166874"/>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sz="600" dirty="0">
                <a:solidFill>
                  <a:srgbClr val="FFFFFF"/>
                </a:solidFill>
                <a:latin typeface="Cousine"/>
                <a:ea typeface="Cousine"/>
                <a:cs typeface="Cousine"/>
                <a:sym typeface="Cousine"/>
              </a:rPr>
              <a:t>CAN / Ethernet</a:t>
            </a:r>
            <a:endParaRPr sz="600" dirty="0">
              <a:solidFill>
                <a:srgbClr val="FFFFFF"/>
              </a:solidFill>
              <a:latin typeface="Cousine"/>
              <a:ea typeface="Cousine"/>
              <a:cs typeface="Cousine"/>
              <a:sym typeface="Cousine"/>
            </a:endParaRPr>
          </a:p>
        </p:txBody>
      </p:sp>
      <p:sp>
        <p:nvSpPr>
          <p:cNvPr id="15" name="Google Shape;259;p27"/>
          <p:cNvSpPr txBox="1"/>
          <p:nvPr/>
        </p:nvSpPr>
        <p:spPr>
          <a:xfrm>
            <a:off x="6664352" y="2428492"/>
            <a:ext cx="1944216" cy="166874"/>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sz="600" dirty="0">
                <a:solidFill>
                  <a:srgbClr val="FFFFFF"/>
                </a:solidFill>
                <a:latin typeface="Cousine"/>
                <a:ea typeface="Cousine"/>
                <a:cs typeface="Cousine"/>
                <a:sym typeface="Cousine"/>
              </a:rPr>
              <a:t>CAN / </a:t>
            </a:r>
            <a:r>
              <a:rPr lang="pl-PL" sz="600" dirty="0" err="1">
                <a:solidFill>
                  <a:srgbClr val="FFFFFF"/>
                </a:solidFill>
                <a:latin typeface="Cousine"/>
                <a:ea typeface="Cousine"/>
                <a:cs typeface="Cousine"/>
                <a:sym typeface="Cousine"/>
              </a:rPr>
              <a:t>FlexRay</a:t>
            </a:r>
            <a:endParaRPr sz="600" dirty="0">
              <a:solidFill>
                <a:srgbClr val="FFFFFF"/>
              </a:solidFill>
              <a:latin typeface="Cousine"/>
              <a:ea typeface="Cousine"/>
              <a:cs typeface="Cousine"/>
              <a:sym typeface="Cousine"/>
            </a:endParaRPr>
          </a:p>
        </p:txBody>
      </p:sp>
      <p:sp>
        <p:nvSpPr>
          <p:cNvPr id="16" name="Google Shape;259;p27"/>
          <p:cNvSpPr txBox="1"/>
          <p:nvPr/>
        </p:nvSpPr>
        <p:spPr>
          <a:xfrm>
            <a:off x="179512" y="3507854"/>
            <a:ext cx="8432536" cy="432048"/>
          </a:xfrm>
          <a:prstGeom prst="rect">
            <a:avLst/>
          </a:pr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r>
              <a:rPr lang="pl-PL" sz="1600" dirty="0">
                <a:solidFill>
                  <a:srgbClr val="FFFFFF"/>
                </a:solidFill>
                <a:latin typeface="Cousine"/>
                <a:ea typeface="Cousine"/>
                <a:cs typeface="Cousine"/>
                <a:sym typeface="Cousine"/>
              </a:rPr>
              <a:t>Automotive </a:t>
            </a:r>
            <a:r>
              <a:rPr lang="pl-PL" sz="1600" dirty="0" err="1">
                <a:solidFill>
                  <a:srgbClr val="FFFFFF"/>
                </a:solidFill>
                <a:latin typeface="Cousine"/>
                <a:ea typeface="Cousine"/>
                <a:cs typeface="Cousine"/>
                <a:sym typeface="Cousine"/>
              </a:rPr>
              <a:t>Electronic</a:t>
            </a:r>
            <a:r>
              <a:rPr lang="pl-PL" sz="1600" dirty="0">
                <a:solidFill>
                  <a:srgbClr val="FFFFFF"/>
                </a:solidFill>
                <a:latin typeface="Cousine"/>
                <a:ea typeface="Cousine"/>
                <a:cs typeface="Cousine"/>
                <a:sym typeface="Cousine"/>
              </a:rPr>
              <a:t> Components</a:t>
            </a:r>
            <a:endParaRPr sz="1600" dirty="0">
              <a:solidFill>
                <a:srgbClr val="FFFFFF"/>
              </a:solidFill>
              <a:latin typeface="Cousine"/>
              <a:ea typeface="Cousine"/>
              <a:cs typeface="Cousine"/>
              <a:sym typeface="Cousine"/>
            </a:endParaRPr>
          </a:p>
        </p:txBody>
      </p:sp>
      <p:cxnSp>
        <p:nvCxnSpPr>
          <p:cNvPr id="18" name="Łącznik łamany 17"/>
          <p:cNvCxnSpPr>
            <a:stCxn id="7" idx="2"/>
            <a:endCxn id="8" idx="0"/>
          </p:cNvCxnSpPr>
          <p:nvPr/>
        </p:nvCxnSpPr>
        <p:spPr>
          <a:xfrm rot="5400000">
            <a:off x="2393758" y="-38540"/>
            <a:ext cx="792088" cy="3276364"/>
          </a:xfrm>
          <a:prstGeom prst="bentConnector3">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Łącznik łamany 21"/>
          <p:cNvCxnSpPr>
            <a:stCxn id="7" idx="2"/>
            <a:endCxn id="9" idx="0"/>
          </p:cNvCxnSpPr>
          <p:nvPr/>
        </p:nvCxnSpPr>
        <p:spPr>
          <a:xfrm rot="5400000">
            <a:off x="3437874" y="1005576"/>
            <a:ext cx="792088" cy="1188132"/>
          </a:xfrm>
          <a:prstGeom prst="bentConnector3">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Łącznik łamany 23"/>
          <p:cNvCxnSpPr>
            <a:stCxn id="7" idx="2"/>
            <a:endCxn id="10" idx="0"/>
          </p:cNvCxnSpPr>
          <p:nvPr/>
        </p:nvCxnSpPr>
        <p:spPr>
          <a:xfrm rot="16200000" flipH="1">
            <a:off x="4517994" y="1113588"/>
            <a:ext cx="792088" cy="972108"/>
          </a:xfrm>
          <a:prstGeom prst="bentConnector3">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Łącznik łamany 25"/>
          <p:cNvCxnSpPr>
            <a:stCxn id="7" idx="2"/>
            <a:endCxn id="11" idx="0"/>
          </p:cNvCxnSpPr>
          <p:nvPr/>
        </p:nvCxnSpPr>
        <p:spPr>
          <a:xfrm rot="16200000" flipH="1">
            <a:off x="5634118" y="-2536"/>
            <a:ext cx="792088" cy="3204356"/>
          </a:xfrm>
          <a:prstGeom prst="bentConnector3">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8" name="Łącznik prosty ze strzałką 27"/>
          <p:cNvCxnSpPr>
            <a:stCxn id="12" idx="2"/>
          </p:cNvCxnSpPr>
          <p:nvPr/>
        </p:nvCxnSpPr>
        <p:spPr>
          <a:xfrm>
            <a:off x="1151620" y="2595366"/>
            <a:ext cx="0" cy="9124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Łącznik prosty ze strzałką 29"/>
          <p:cNvCxnSpPr>
            <a:stCxn id="13" idx="2"/>
          </p:cNvCxnSpPr>
          <p:nvPr/>
        </p:nvCxnSpPr>
        <p:spPr>
          <a:xfrm>
            <a:off x="3239852" y="2590796"/>
            <a:ext cx="0" cy="91705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Łącznik prosty ze strzałką 31"/>
          <p:cNvCxnSpPr>
            <a:stCxn id="14" idx="2"/>
          </p:cNvCxnSpPr>
          <p:nvPr/>
        </p:nvCxnSpPr>
        <p:spPr>
          <a:xfrm>
            <a:off x="5400092" y="2594608"/>
            <a:ext cx="0" cy="913246"/>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Łącznik prosty ze strzałką 35"/>
          <p:cNvCxnSpPr>
            <a:stCxn id="15" idx="2"/>
          </p:cNvCxnSpPr>
          <p:nvPr/>
        </p:nvCxnSpPr>
        <p:spPr>
          <a:xfrm>
            <a:off x="7636460" y="2595366"/>
            <a:ext cx="0" cy="9124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Prostokąt 36"/>
          <p:cNvSpPr/>
          <p:nvPr/>
        </p:nvSpPr>
        <p:spPr>
          <a:xfrm>
            <a:off x="6804248" y="4904551"/>
            <a:ext cx="2146742" cy="200055"/>
          </a:xfrm>
          <a:prstGeom prst="rect">
            <a:avLst/>
          </a:prstGeom>
        </p:spPr>
        <p:txBody>
          <a:bodyPr wrap="none">
            <a:spAutoFit/>
          </a:bodyPr>
          <a:lstStyle/>
          <a:p>
            <a:r>
              <a:rPr lang="pl-PL" sz="700" dirty="0" err="1">
                <a:solidFill>
                  <a:srgbClr val="FFFFFF"/>
                </a:solidFill>
                <a:latin typeface="Cousine"/>
                <a:ea typeface="Cousine"/>
                <a:cs typeface="Cousine"/>
                <a:sym typeface="Cousine"/>
              </a:rPr>
              <a:t>An</a:t>
            </a:r>
            <a:r>
              <a:rPr lang="pl-PL" sz="700" dirty="0">
                <a:solidFill>
                  <a:srgbClr val="FFFFFF"/>
                </a:solidFill>
                <a:latin typeface="Cousine"/>
                <a:ea typeface="Cousine"/>
                <a:cs typeface="Cousine"/>
                <a:sym typeface="Cousine"/>
              </a:rPr>
              <a:t> </a:t>
            </a:r>
            <a:r>
              <a:rPr lang="pl-PL" sz="700" dirty="0" err="1">
                <a:solidFill>
                  <a:srgbClr val="FFFFFF"/>
                </a:solidFill>
                <a:latin typeface="Cousine"/>
                <a:ea typeface="Cousine"/>
                <a:cs typeface="Cousine"/>
                <a:sym typeface="Cousine"/>
              </a:rPr>
              <a:t>oversimplified</a:t>
            </a:r>
            <a:r>
              <a:rPr lang="pl-PL" sz="700" dirty="0">
                <a:solidFill>
                  <a:srgbClr val="FFFFFF"/>
                </a:solidFill>
                <a:latin typeface="Cousine"/>
                <a:ea typeface="Cousine"/>
                <a:cs typeface="Cousine"/>
                <a:sym typeface="Cousine"/>
              </a:rPr>
              <a:t> in-</a:t>
            </a:r>
            <a:r>
              <a:rPr lang="pl-PL" sz="700" dirty="0" err="1">
                <a:solidFill>
                  <a:srgbClr val="FFFFFF"/>
                </a:solidFill>
                <a:latin typeface="Cousine"/>
                <a:ea typeface="Cousine"/>
                <a:cs typeface="Cousine"/>
                <a:sym typeface="Cousine"/>
              </a:rPr>
              <a:t>vehicle</a:t>
            </a:r>
            <a:r>
              <a:rPr lang="pl-PL" sz="700" dirty="0">
                <a:solidFill>
                  <a:srgbClr val="FFFFFF"/>
                </a:solidFill>
                <a:latin typeface="Cousine"/>
                <a:ea typeface="Cousine"/>
                <a:cs typeface="Cousine"/>
                <a:sym typeface="Cousine"/>
              </a:rPr>
              <a:t> network</a:t>
            </a:r>
          </a:p>
        </p:txBody>
      </p:sp>
      <p:sp>
        <p:nvSpPr>
          <p:cNvPr id="38" name="Prostokąt 37"/>
          <p:cNvSpPr/>
          <p:nvPr/>
        </p:nvSpPr>
        <p:spPr>
          <a:xfrm>
            <a:off x="3414572" y="1427878"/>
            <a:ext cx="838691" cy="169277"/>
          </a:xfrm>
          <a:prstGeom prst="rect">
            <a:avLst/>
          </a:prstGeom>
        </p:spPr>
        <p:txBody>
          <a:bodyPr wrap="none">
            <a:spAutoFit/>
          </a:bodyPr>
          <a:lstStyle/>
          <a:p>
            <a:r>
              <a:rPr lang="pl-PL" sz="500" dirty="0">
                <a:solidFill>
                  <a:srgbClr val="FFFFFF"/>
                </a:solidFill>
                <a:latin typeface="Cousine"/>
                <a:ea typeface="Cousine"/>
                <a:cs typeface="Cousine"/>
                <a:sym typeface="Cousine"/>
              </a:rPr>
              <a:t>Ethernet </a:t>
            </a:r>
            <a:r>
              <a:rPr lang="pl-PL" sz="500" dirty="0" err="1">
                <a:solidFill>
                  <a:srgbClr val="FFFFFF"/>
                </a:solidFill>
                <a:latin typeface="Cousine"/>
                <a:ea typeface="Cousine"/>
                <a:cs typeface="Cousine"/>
                <a:sym typeface="Cousine"/>
              </a:rPr>
              <a:t>Backbone</a:t>
            </a:r>
            <a:endParaRPr lang="en-US" sz="1050" dirty="0"/>
          </a:p>
        </p:txBody>
      </p:sp>
    </p:spTree>
    <p:extLst>
      <p:ext uri="{BB962C8B-B14F-4D97-AF65-F5344CB8AC3E}">
        <p14:creationId xmlns:p14="http://schemas.microsoft.com/office/powerpoint/2010/main" val="1045454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numeru slajdu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cxnSp>
        <p:nvCxnSpPr>
          <p:cNvPr id="19" name="Łącznik prostoliniowy 18"/>
          <p:cNvCxnSpPr/>
          <p:nvPr/>
        </p:nvCxnSpPr>
        <p:spPr>
          <a:xfrm>
            <a:off x="157916" y="4947238"/>
            <a:ext cx="1111318" cy="0"/>
          </a:xfrm>
          <a:prstGeom prst="line">
            <a:avLst/>
          </a:prstGeom>
          <a:ln w="317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rostokąt 19"/>
          <p:cNvSpPr/>
          <p:nvPr/>
        </p:nvSpPr>
        <p:spPr>
          <a:xfrm>
            <a:off x="1403645" y="4215303"/>
            <a:ext cx="492443" cy="169277"/>
          </a:xfrm>
          <a:prstGeom prst="rect">
            <a:avLst/>
          </a:prstGeom>
        </p:spPr>
        <p:txBody>
          <a:bodyPr wrap="none">
            <a:spAutoFit/>
          </a:bodyPr>
          <a:lstStyle/>
          <a:p>
            <a:r>
              <a:rPr lang="pl-PL" sz="500" dirty="0">
                <a:solidFill>
                  <a:srgbClr val="FFFFFF"/>
                </a:solidFill>
                <a:latin typeface="Cousine"/>
                <a:ea typeface="Cousine"/>
                <a:cs typeface="Cousine"/>
                <a:sym typeface="Cousine"/>
              </a:rPr>
              <a:t>Ethernet</a:t>
            </a:r>
            <a:endParaRPr lang="en-US" sz="1050" dirty="0"/>
          </a:p>
        </p:txBody>
      </p:sp>
      <p:sp>
        <p:nvSpPr>
          <p:cNvPr id="21" name="Prostokąt 20"/>
          <p:cNvSpPr/>
          <p:nvPr/>
        </p:nvSpPr>
        <p:spPr>
          <a:xfrm>
            <a:off x="1403645" y="4862600"/>
            <a:ext cx="300082" cy="169277"/>
          </a:xfrm>
          <a:prstGeom prst="rect">
            <a:avLst/>
          </a:prstGeom>
        </p:spPr>
        <p:txBody>
          <a:bodyPr wrap="none">
            <a:spAutoFit/>
          </a:bodyPr>
          <a:lstStyle/>
          <a:p>
            <a:r>
              <a:rPr lang="pl-PL" sz="500" dirty="0">
                <a:solidFill>
                  <a:srgbClr val="FFFFFF"/>
                </a:solidFill>
                <a:latin typeface="Cousine"/>
                <a:ea typeface="Cousine"/>
                <a:cs typeface="Cousine"/>
                <a:sym typeface="Cousine"/>
              </a:rPr>
              <a:t>LIN</a:t>
            </a:r>
            <a:endParaRPr lang="en-US" sz="1050" dirty="0"/>
          </a:p>
        </p:txBody>
      </p:sp>
      <p:sp>
        <p:nvSpPr>
          <p:cNvPr id="22" name="Prostokąt 21"/>
          <p:cNvSpPr/>
          <p:nvPr/>
        </p:nvSpPr>
        <p:spPr>
          <a:xfrm>
            <a:off x="1403645" y="4646835"/>
            <a:ext cx="646331" cy="169277"/>
          </a:xfrm>
          <a:prstGeom prst="rect">
            <a:avLst/>
          </a:prstGeom>
        </p:spPr>
        <p:txBody>
          <a:bodyPr wrap="none">
            <a:spAutoFit/>
          </a:bodyPr>
          <a:lstStyle/>
          <a:p>
            <a:r>
              <a:rPr lang="pl-PL" sz="500" dirty="0">
                <a:solidFill>
                  <a:srgbClr val="FFFFFF"/>
                </a:solidFill>
                <a:latin typeface="Cousine"/>
                <a:ea typeface="Cousine"/>
                <a:cs typeface="Cousine"/>
                <a:sym typeface="Cousine"/>
              </a:rPr>
              <a:t>CAN / CAN FD</a:t>
            </a:r>
            <a:endParaRPr lang="en-US" sz="1050" dirty="0"/>
          </a:p>
        </p:txBody>
      </p:sp>
      <p:sp>
        <p:nvSpPr>
          <p:cNvPr id="103" name="Prostokąt 102"/>
          <p:cNvSpPr/>
          <p:nvPr/>
        </p:nvSpPr>
        <p:spPr>
          <a:xfrm>
            <a:off x="2771800" y="843558"/>
            <a:ext cx="432779" cy="1631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rPr>
              <a:t>CAM2</a:t>
            </a:r>
            <a:endParaRPr lang="en-US" sz="500" dirty="0">
              <a:solidFill>
                <a:schemeClr val="tx1"/>
              </a:solidFill>
            </a:endParaRPr>
          </a:p>
        </p:txBody>
      </p:sp>
      <p:sp>
        <p:nvSpPr>
          <p:cNvPr id="104" name="Prostokąt 103"/>
          <p:cNvSpPr/>
          <p:nvPr/>
        </p:nvSpPr>
        <p:spPr>
          <a:xfrm>
            <a:off x="1978981" y="1056492"/>
            <a:ext cx="432779" cy="1631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rPr>
              <a:t>CAM4</a:t>
            </a:r>
            <a:endParaRPr lang="en-US" sz="500" dirty="0">
              <a:solidFill>
                <a:schemeClr val="tx1"/>
              </a:solidFill>
            </a:endParaRPr>
          </a:p>
        </p:txBody>
      </p:sp>
      <p:sp>
        <p:nvSpPr>
          <p:cNvPr id="105" name="Prostokąt 104"/>
          <p:cNvSpPr/>
          <p:nvPr/>
        </p:nvSpPr>
        <p:spPr>
          <a:xfrm>
            <a:off x="2771800" y="1056492"/>
            <a:ext cx="432779" cy="1631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rPr>
              <a:t>CAM3</a:t>
            </a:r>
            <a:endParaRPr lang="en-US" sz="500" dirty="0">
              <a:solidFill>
                <a:schemeClr val="tx1"/>
              </a:solidFill>
            </a:endParaRPr>
          </a:p>
        </p:txBody>
      </p:sp>
      <p:sp>
        <p:nvSpPr>
          <p:cNvPr id="109" name="Prostokąt 108"/>
          <p:cNvSpPr/>
          <p:nvPr/>
        </p:nvSpPr>
        <p:spPr>
          <a:xfrm>
            <a:off x="3496492" y="1059582"/>
            <a:ext cx="432779" cy="1631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Sens 2</a:t>
            </a:r>
            <a:endParaRPr lang="en-US" sz="500" dirty="0">
              <a:solidFill>
                <a:schemeClr val="tx1"/>
              </a:solidFill>
              <a:latin typeface="Cousine" panose="02070409020205020404" pitchFamily="49" charset="0"/>
              <a:cs typeface="Cousine" panose="02070409020205020404" pitchFamily="49" charset="0"/>
            </a:endParaRPr>
          </a:p>
        </p:txBody>
      </p:sp>
      <p:sp>
        <p:nvSpPr>
          <p:cNvPr id="110" name="Prostokąt 109"/>
          <p:cNvSpPr/>
          <p:nvPr/>
        </p:nvSpPr>
        <p:spPr>
          <a:xfrm>
            <a:off x="4283968" y="843558"/>
            <a:ext cx="432779" cy="1631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Sens 3</a:t>
            </a:r>
            <a:endParaRPr lang="en-US" sz="500" dirty="0">
              <a:solidFill>
                <a:schemeClr val="tx1"/>
              </a:solidFill>
              <a:latin typeface="Cousine" panose="02070409020205020404" pitchFamily="49" charset="0"/>
              <a:cs typeface="Cousine" panose="02070409020205020404" pitchFamily="49" charset="0"/>
            </a:endParaRPr>
          </a:p>
        </p:txBody>
      </p:sp>
      <p:sp>
        <p:nvSpPr>
          <p:cNvPr id="111" name="Prostokąt 110"/>
          <p:cNvSpPr/>
          <p:nvPr/>
        </p:nvSpPr>
        <p:spPr>
          <a:xfrm>
            <a:off x="4283968" y="1040471"/>
            <a:ext cx="432779" cy="1631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Sens 4</a:t>
            </a:r>
            <a:endParaRPr lang="en-US" sz="500" dirty="0">
              <a:solidFill>
                <a:schemeClr val="tx1"/>
              </a:solidFill>
              <a:latin typeface="Cousine" panose="02070409020205020404" pitchFamily="49" charset="0"/>
              <a:cs typeface="Cousine" panose="02070409020205020404" pitchFamily="49" charset="0"/>
            </a:endParaRPr>
          </a:p>
        </p:txBody>
      </p:sp>
      <p:sp>
        <p:nvSpPr>
          <p:cNvPr id="113" name="Prostokąt 112"/>
          <p:cNvSpPr/>
          <p:nvPr/>
        </p:nvSpPr>
        <p:spPr>
          <a:xfrm>
            <a:off x="5864172" y="1508484"/>
            <a:ext cx="1084091" cy="2120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Head</a:t>
            </a:r>
            <a:r>
              <a:rPr lang="pl-PL" sz="500" dirty="0">
                <a:solidFill>
                  <a:schemeClr val="tx1"/>
                </a:solidFill>
                <a:latin typeface="Cousine" panose="02070409020205020404" pitchFamily="49" charset="0"/>
                <a:cs typeface="Cousine" panose="02070409020205020404" pitchFamily="49" charset="0"/>
              </a:rPr>
              <a:t> Unit</a:t>
            </a:r>
            <a:endParaRPr lang="en-US" sz="500" dirty="0">
              <a:solidFill>
                <a:schemeClr val="tx1"/>
              </a:solidFill>
              <a:latin typeface="Cousine" panose="02070409020205020404" pitchFamily="49" charset="0"/>
              <a:cs typeface="Cousine" panose="02070409020205020404" pitchFamily="49" charset="0"/>
            </a:endParaRPr>
          </a:p>
        </p:txBody>
      </p:sp>
      <p:sp>
        <p:nvSpPr>
          <p:cNvPr id="114" name="Prostokąt 113"/>
          <p:cNvSpPr/>
          <p:nvPr/>
        </p:nvSpPr>
        <p:spPr>
          <a:xfrm>
            <a:off x="6804248" y="1254154"/>
            <a:ext cx="792087" cy="1378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Amplifier</a:t>
            </a:r>
            <a:endParaRPr lang="en-US" sz="500" dirty="0">
              <a:solidFill>
                <a:schemeClr val="tx1"/>
              </a:solidFill>
              <a:latin typeface="Cousine" panose="02070409020205020404" pitchFamily="49" charset="0"/>
              <a:cs typeface="Cousine" panose="02070409020205020404" pitchFamily="49" charset="0"/>
            </a:endParaRPr>
          </a:p>
        </p:txBody>
      </p:sp>
      <p:sp>
        <p:nvSpPr>
          <p:cNvPr id="115" name="Prostokąt 114"/>
          <p:cNvSpPr/>
          <p:nvPr/>
        </p:nvSpPr>
        <p:spPr>
          <a:xfrm>
            <a:off x="6804247" y="1076773"/>
            <a:ext cx="792087" cy="1378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Remote Tuner</a:t>
            </a:r>
            <a:endParaRPr lang="en-US" sz="500" dirty="0">
              <a:solidFill>
                <a:schemeClr val="tx1"/>
              </a:solidFill>
              <a:latin typeface="Cousine" panose="02070409020205020404" pitchFamily="49" charset="0"/>
              <a:cs typeface="Cousine" panose="02070409020205020404" pitchFamily="49" charset="0"/>
            </a:endParaRPr>
          </a:p>
        </p:txBody>
      </p:sp>
      <p:sp>
        <p:nvSpPr>
          <p:cNvPr id="116" name="Prostokąt 115"/>
          <p:cNvSpPr/>
          <p:nvPr/>
        </p:nvSpPr>
        <p:spPr>
          <a:xfrm>
            <a:off x="6804246" y="868806"/>
            <a:ext cx="792087" cy="1378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Antenna</a:t>
            </a:r>
            <a:endParaRPr lang="en-US" sz="500" dirty="0">
              <a:solidFill>
                <a:schemeClr val="tx1"/>
              </a:solidFill>
              <a:latin typeface="Cousine" panose="02070409020205020404" pitchFamily="49" charset="0"/>
              <a:cs typeface="Cousine" panose="02070409020205020404" pitchFamily="49" charset="0"/>
            </a:endParaRPr>
          </a:p>
        </p:txBody>
      </p:sp>
      <p:sp>
        <p:nvSpPr>
          <p:cNvPr id="117" name="Prostokąt 116"/>
          <p:cNvSpPr/>
          <p:nvPr/>
        </p:nvSpPr>
        <p:spPr>
          <a:xfrm>
            <a:off x="5544108" y="867662"/>
            <a:ext cx="792087" cy="1378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Display Front</a:t>
            </a:r>
            <a:endParaRPr lang="en-US" sz="500" dirty="0">
              <a:solidFill>
                <a:schemeClr val="tx1"/>
              </a:solidFill>
              <a:latin typeface="Cousine" panose="02070409020205020404" pitchFamily="49" charset="0"/>
              <a:cs typeface="Cousine" panose="02070409020205020404" pitchFamily="49" charset="0"/>
            </a:endParaRPr>
          </a:p>
        </p:txBody>
      </p:sp>
      <p:sp>
        <p:nvSpPr>
          <p:cNvPr id="118" name="Prostokąt 117"/>
          <p:cNvSpPr/>
          <p:nvPr/>
        </p:nvSpPr>
        <p:spPr>
          <a:xfrm>
            <a:off x="5544108" y="1072205"/>
            <a:ext cx="792087" cy="1378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Display </a:t>
            </a:r>
            <a:r>
              <a:rPr lang="pl-PL" sz="500" dirty="0" err="1">
                <a:solidFill>
                  <a:schemeClr val="tx1"/>
                </a:solidFill>
                <a:latin typeface="Cousine" panose="02070409020205020404" pitchFamily="49" charset="0"/>
                <a:cs typeface="Cousine" panose="02070409020205020404" pitchFamily="49" charset="0"/>
              </a:rPr>
              <a:t>Rear</a:t>
            </a:r>
            <a:endParaRPr lang="en-US" sz="500" dirty="0">
              <a:solidFill>
                <a:schemeClr val="tx1"/>
              </a:solidFill>
              <a:latin typeface="Cousine" panose="02070409020205020404" pitchFamily="49" charset="0"/>
              <a:cs typeface="Cousine" panose="02070409020205020404" pitchFamily="49" charset="0"/>
            </a:endParaRPr>
          </a:p>
        </p:txBody>
      </p:sp>
      <p:sp>
        <p:nvSpPr>
          <p:cNvPr id="120" name="Prostokąt 119"/>
          <p:cNvSpPr/>
          <p:nvPr/>
        </p:nvSpPr>
        <p:spPr>
          <a:xfrm>
            <a:off x="4890733" y="874851"/>
            <a:ext cx="583794" cy="2471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Telematics</a:t>
            </a:r>
            <a:r>
              <a:rPr lang="pl-PL" sz="500" dirty="0">
                <a:solidFill>
                  <a:schemeClr val="tx1"/>
                </a:solidFill>
                <a:latin typeface="Cousine" panose="02070409020205020404" pitchFamily="49" charset="0"/>
                <a:cs typeface="Cousine" panose="02070409020205020404" pitchFamily="49" charset="0"/>
              </a:rPr>
              <a:t> Unit</a:t>
            </a:r>
            <a:endParaRPr lang="en-US" sz="500" dirty="0">
              <a:solidFill>
                <a:schemeClr val="tx1"/>
              </a:solidFill>
              <a:latin typeface="Cousine" panose="02070409020205020404" pitchFamily="49" charset="0"/>
              <a:cs typeface="Cousine" panose="02070409020205020404" pitchFamily="49" charset="0"/>
            </a:endParaRPr>
          </a:p>
        </p:txBody>
      </p:sp>
      <p:sp>
        <p:nvSpPr>
          <p:cNvPr id="122" name="Prostokąt 121"/>
          <p:cNvSpPr/>
          <p:nvPr/>
        </p:nvSpPr>
        <p:spPr>
          <a:xfrm>
            <a:off x="2107520" y="1905674"/>
            <a:ext cx="948737" cy="2705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Powertrain</a:t>
            </a:r>
            <a:r>
              <a:rPr lang="pl-PL" sz="500" dirty="0">
                <a:solidFill>
                  <a:schemeClr val="tx1"/>
                </a:solidFill>
                <a:latin typeface="Cousine" panose="02070409020205020404" pitchFamily="49" charset="0"/>
                <a:cs typeface="Cousine" panose="02070409020205020404" pitchFamily="49" charset="0"/>
              </a:rPr>
              <a:t> / Chassis Unit</a:t>
            </a:r>
            <a:endParaRPr lang="en-US" sz="500" dirty="0">
              <a:solidFill>
                <a:schemeClr val="tx1"/>
              </a:solidFill>
              <a:latin typeface="Cousine" panose="02070409020205020404" pitchFamily="49" charset="0"/>
              <a:cs typeface="Cousine" panose="02070409020205020404" pitchFamily="49" charset="0"/>
            </a:endParaRPr>
          </a:p>
        </p:txBody>
      </p:sp>
      <p:sp>
        <p:nvSpPr>
          <p:cNvPr id="123" name="Prostokąt 122"/>
          <p:cNvSpPr/>
          <p:nvPr/>
        </p:nvSpPr>
        <p:spPr>
          <a:xfrm>
            <a:off x="820371" y="192367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Dashboard</a:t>
            </a:r>
            <a:endParaRPr lang="en-US" sz="500" dirty="0">
              <a:solidFill>
                <a:schemeClr val="tx1"/>
              </a:solidFill>
              <a:latin typeface="Cousine" panose="02070409020205020404" pitchFamily="49" charset="0"/>
              <a:cs typeface="Cousine" panose="02070409020205020404" pitchFamily="49" charset="0"/>
            </a:endParaRPr>
          </a:p>
        </p:txBody>
      </p:sp>
      <p:sp>
        <p:nvSpPr>
          <p:cNvPr id="124" name="Prostokąt 123"/>
          <p:cNvSpPr/>
          <p:nvPr/>
        </p:nvSpPr>
        <p:spPr>
          <a:xfrm>
            <a:off x="815401" y="2518975"/>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Engine Control</a:t>
            </a:r>
            <a:endParaRPr lang="en-US" sz="500" dirty="0">
              <a:solidFill>
                <a:schemeClr val="tx1"/>
              </a:solidFill>
              <a:latin typeface="Cousine" panose="02070409020205020404" pitchFamily="49" charset="0"/>
              <a:cs typeface="Cousine" panose="02070409020205020404" pitchFamily="49" charset="0"/>
            </a:endParaRPr>
          </a:p>
        </p:txBody>
      </p:sp>
      <p:sp>
        <p:nvSpPr>
          <p:cNvPr id="125" name="Prostokąt 124"/>
          <p:cNvSpPr/>
          <p:nvPr/>
        </p:nvSpPr>
        <p:spPr>
          <a:xfrm>
            <a:off x="815401" y="282377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Transmission</a:t>
            </a:r>
            <a:r>
              <a:rPr lang="pl-PL" sz="500" dirty="0">
                <a:solidFill>
                  <a:schemeClr val="tx1"/>
                </a:solidFill>
                <a:latin typeface="Cousine" panose="02070409020205020404" pitchFamily="49" charset="0"/>
                <a:cs typeface="Cousine" panose="02070409020205020404" pitchFamily="49" charset="0"/>
              </a:rPr>
              <a:t> Control</a:t>
            </a:r>
            <a:endParaRPr lang="en-US" sz="500" dirty="0">
              <a:solidFill>
                <a:schemeClr val="tx1"/>
              </a:solidFill>
              <a:latin typeface="Cousine" panose="02070409020205020404" pitchFamily="49" charset="0"/>
              <a:cs typeface="Cousine" panose="02070409020205020404" pitchFamily="49" charset="0"/>
            </a:endParaRPr>
          </a:p>
        </p:txBody>
      </p:sp>
      <p:sp>
        <p:nvSpPr>
          <p:cNvPr id="126" name="Prostokąt 125"/>
          <p:cNvSpPr/>
          <p:nvPr/>
        </p:nvSpPr>
        <p:spPr>
          <a:xfrm>
            <a:off x="815401" y="3132850"/>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Stability</a:t>
            </a:r>
            <a:r>
              <a:rPr lang="pl-PL" sz="500" dirty="0">
                <a:solidFill>
                  <a:schemeClr val="tx1"/>
                </a:solidFill>
                <a:latin typeface="Cousine" panose="02070409020205020404" pitchFamily="49" charset="0"/>
                <a:cs typeface="Cousine" panose="02070409020205020404" pitchFamily="49" charset="0"/>
              </a:rPr>
              <a:t> Control</a:t>
            </a:r>
            <a:endParaRPr lang="en-US" sz="500" dirty="0">
              <a:solidFill>
                <a:schemeClr val="tx1"/>
              </a:solidFill>
              <a:latin typeface="Cousine" panose="02070409020205020404" pitchFamily="49" charset="0"/>
              <a:cs typeface="Cousine" panose="02070409020205020404" pitchFamily="49" charset="0"/>
            </a:endParaRPr>
          </a:p>
        </p:txBody>
      </p:sp>
      <p:sp>
        <p:nvSpPr>
          <p:cNvPr id="127" name="Prostokąt 126"/>
          <p:cNvSpPr/>
          <p:nvPr/>
        </p:nvSpPr>
        <p:spPr>
          <a:xfrm>
            <a:off x="815401" y="346536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Damping</a:t>
            </a:r>
            <a:r>
              <a:rPr lang="pl-PL" sz="500" dirty="0">
                <a:solidFill>
                  <a:schemeClr val="tx1"/>
                </a:solidFill>
                <a:latin typeface="Cousine" panose="02070409020205020404" pitchFamily="49" charset="0"/>
                <a:cs typeface="Cousine" panose="02070409020205020404" pitchFamily="49" charset="0"/>
              </a:rPr>
              <a:t> Control</a:t>
            </a:r>
            <a:endParaRPr lang="en-US" sz="500" dirty="0">
              <a:solidFill>
                <a:schemeClr val="tx1"/>
              </a:solidFill>
              <a:latin typeface="Cousine" panose="02070409020205020404" pitchFamily="49" charset="0"/>
              <a:cs typeface="Cousine" panose="02070409020205020404" pitchFamily="49" charset="0"/>
            </a:endParaRPr>
          </a:p>
        </p:txBody>
      </p:sp>
      <p:sp>
        <p:nvSpPr>
          <p:cNvPr id="128" name="Prostokąt 127"/>
          <p:cNvSpPr/>
          <p:nvPr/>
        </p:nvSpPr>
        <p:spPr>
          <a:xfrm>
            <a:off x="815401" y="375211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AirBag</a:t>
            </a:r>
            <a:endParaRPr lang="pl-PL" sz="500" dirty="0">
              <a:solidFill>
                <a:schemeClr val="tx1"/>
              </a:solidFill>
              <a:latin typeface="Cousine" panose="02070409020205020404" pitchFamily="49" charset="0"/>
              <a:cs typeface="Cousine" panose="02070409020205020404" pitchFamily="49" charset="0"/>
            </a:endParaRPr>
          </a:p>
          <a:p>
            <a:pPr algn="ctr"/>
            <a:r>
              <a:rPr lang="pl-PL" sz="500" dirty="0">
                <a:solidFill>
                  <a:schemeClr val="tx1"/>
                </a:solidFill>
                <a:latin typeface="Cousine" panose="02070409020205020404" pitchFamily="49" charset="0"/>
                <a:cs typeface="Cousine" panose="02070409020205020404" pitchFamily="49" charset="0"/>
              </a:rPr>
              <a:t>Control</a:t>
            </a:r>
            <a:endParaRPr lang="en-US" sz="500" dirty="0">
              <a:solidFill>
                <a:schemeClr val="tx1"/>
              </a:solidFill>
              <a:latin typeface="Cousine" panose="02070409020205020404" pitchFamily="49" charset="0"/>
              <a:cs typeface="Cousine" panose="02070409020205020404" pitchFamily="49" charset="0"/>
            </a:endParaRPr>
          </a:p>
        </p:txBody>
      </p:sp>
      <p:sp>
        <p:nvSpPr>
          <p:cNvPr id="129" name="Prostokąt 128"/>
          <p:cNvSpPr/>
          <p:nvPr/>
        </p:nvSpPr>
        <p:spPr>
          <a:xfrm>
            <a:off x="3219285" y="375211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Steering</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column</a:t>
            </a:r>
            <a:r>
              <a:rPr lang="pl-PL" sz="500" dirty="0">
                <a:solidFill>
                  <a:schemeClr val="tx1"/>
                </a:solidFill>
                <a:latin typeface="Cousine" panose="02070409020205020404" pitchFamily="49" charset="0"/>
                <a:cs typeface="Cousine" panose="02070409020205020404" pitchFamily="49" charset="0"/>
              </a:rPr>
              <a:t> module</a:t>
            </a:r>
            <a:endParaRPr lang="en-US" sz="500" dirty="0">
              <a:solidFill>
                <a:schemeClr val="tx1"/>
              </a:solidFill>
              <a:latin typeface="Cousine" panose="02070409020205020404" pitchFamily="49" charset="0"/>
              <a:cs typeface="Cousine" panose="02070409020205020404" pitchFamily="49" charset="0"/>
            </a:endParaRPr>
          </a:p>
        </p:txBody>
      </p:sp>
      <p:sp>
        <p:nvSpPr>
          <p:cNvPr id="130" name="Prostokąt 129"/>
          <p:cNvSpPr/>
          <p:nvPr/>
        </p:nvSpPr>
        <p:spPr>
          <a:xfrm>
            <a:off x="3212936" y="3435846"/>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Steering</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sensors</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angle</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tourqe</a:t>
            </a:r>
            <a:endParaRPr lang="en-US" sz="500" dirty="0">
              <a:solidFill>
                <a:schemeClr val="tx1"/>
              </a:solidFill>
              <a:latin typeface="Cousine" panose="02070409020205020404" pitchFamily="49" charset="0"/>
              <a:cs typeface="Cousine" panose="02070409020205020404" pitchFamily="49" charset="0"/>
            </a:endParaRPr>
          </a:p>
        </p:txBody>
      </p:sp>
      <p:sp>
        <p:nvSpPr>
          <p:cNvPr id="131" name="Prostokąt 130"/>
          <p:cNvSpPr/>
          <p:nvPr/>
        </p:nvSpPr>
        <p:spPr>
          <a:xfrm>
            <a:off x="3228132" y="3132850"/>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Park heating</a:t>
            </a:r>
            <a:endParaRPr lang="en-US" sz="500" dirty="0">
              <a:solidFill>
                <a:schemeClr val="tx1"/>
              </a:solidFill>
              <a:latin typeface="Cousine" panose="02070409020205020404" pitchFamily="49" charset="0"/>
              <a:cs typeface="Cousine" panose="02070409020205020404" pitchFamily="49" charset="0"/>
            </a:endParaRPr>
          </a:p>
        </p:txBody>
      </p:sp>
      <p:sp>
        <p:nvSpPr>
          <p:cNvPr id="132" name="Prostokąt 131"/>
          <p:cNvSpPr/>
          <p:nvPr/>
        </p:nvSpPr>
        <p:spPr>
          <a:xfrm>
            <a:off x="3228131" y="282377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Door</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control</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rear</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left</a:t>
            </a:r>
            <a:endParaRPr lang="en-US" sz="500" dirty="0">
              <a:solidFill>
                <a:schemeClr val="tx1"/>
              </a:solidFill>
              <a:latin typeface="Cousine" panose="02070409020205020404" pitchFamily="49" charset="0"/>
              <a:cs typeface="Cousine" panose="02070409020205020404" pitchFamily="49" charset="0"/>
            </a:endParaRPr>
          </a:p>
        </p:txBody>
      </p:sp>
      <p:sp>
        <p:nvSpPr>
          <p:cNvPr id="133" name="Prostokąt 132"/>
          <p:cNvSpPr/>
          <p:nvPr/>
        </p:nvSpPr>
        <p:spPr>
          <a:xfrm>
            <a:off x="3228131" y="2521694"/>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Door</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control</a:t>
            </a:r>
            <a:r>
              <a:rPr lang="pl-PL" sz="500" dirty="0">
                <a:solidFill>
                  <a:schemeClr val="tx1"/>
                </a:solidFill>
                <a:latin typeface="Cousine" panose="02070409020205020404" pitchFamily="49" charset="0"/>
                <a:cs typeface="Cousine" panose="02070409020205020404" pitchFamily="49" charset="0"/>
              </a:rPr>
              <a:t> front </a:t>
            </a:r>
            <a:r>
              <a:rPr lang="pl-PL" sz="500" dirty="0" err="1">
                <a:solidFill>
                  <a:schemeClr val="tx1"/>
                </a:solidFill>
                <a:latin typeface="Cousine" panose="02070409020205020404" pitchFamily="49" charset="0"/>
                <a:cs typeface="Cousine" panose="02070409020205020404" pitchFamily="49" charset="0"/>
              </a:rPr>
              <a:t>left</a:t>
            </a:r>
            <a:endParaRPr lang="en-US" sz="500" dirty="0">
              <a:solidFill>
                <a:schemeClr val="tx1"/>
              </a:solidFill>
              <a:latin typeface="Cousine" panose="02070409020205020404" pitchFamily="49" charset="0"/>
              <a:cs typeface="Cousine" panose="02070409020205020404" pitchFamily="49" charset="0"/>
            </a:endParaRPr>
          </a:p>
        </p:txBody>
      </p:sp>
      <p:sp>
        <p:nvSpPr>
          <p:cNvPr id="134" name="Prostokąt 133"/>
          <p:cNvSpPr/>
          <p:nvPr/>
        </p:nvSpPr>
        <p:spPr>
          <a:xfrm>
            <a:off x="4088362" y="2521694"/>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Door</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control</a:t>
            </a:r>
            <a:r>
              <a:rPr lang="pl-PL" sz="500" dirty="0">
                <a:solidFill>
                  <a:schemeClr val="tx1"/>
                </a:solidFill>
                <a:latin typeface="Cousine" panose="02070409020205020404" pitchFamily="49" charset="0"/>
                <a:cs typeface="Cousine" panose="02070409020205020404" pitchFamily="49" charset="0"/>
              </a:rPr>
              <a:t> front </a:t>
            </a:r>
            <a:r>
              <a:rPr lang="pl-PL" sz="500" dirty="0" err="1">
                <a:solidFill>
                  <a:schemeClr val="tx1"/>
                </a:solidFill>
                <a:latin typeface="Cousine" panose="02070409020205020404" pitchFamily="49" charset="0"/>
                <a:cs typeface="Cousine" panose="02070409020205020404" pitchFamily="49" charset="0"/>
              </a:rPr>
              <a:t>right</a:t>
            </a:r>
            <a:endParaRPr lang="en-US" sz="500" dirty="0">
              <a:solidFill>
                <a:schemeClr val="tx1"/>
              </a:solidFill>
              <a:latin typeface="Cousine" panose="02070409020205020404" pitchFamily="49" charset="0"/>
              <a:cs typeface="Cousine" panose="02070409020205020404" pitchFamily="49" charset="0"/>
            </a:endParaRPr>
          </a:p>
        </p:txBody>
      </p:sp>
      <p:sp>
        <p:nvSpPr>
          <p:cNvPr id="135" name="Prostokąt 134"/>
          <p:cNvSpPr/>
          <p:nvPr/>
        </p:nvSpPr>
        <p:spPr>
          <a:xfrm>
            <a:off x="4079927" y="282377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Door</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control</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rear</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right</a:t>
            </a:r>
            <a:endParaRPr lang="en-US" sz="500" dirty="0">
              <a:solidFill>
                <a:schemeClr val="tx1"/>
              </a:solidFill>
              <a:latin typeface="Cousine" panose="02070409020205020404" pitchFamily="49" charset="0"/>
              <a:cs typeface="Cousine" panose="02070409020205020404" pitchFamily="49" charset="0"/>
            </a:endParaRPr>
          </a:p>
        </p:txBody>
      </p:sp>
      <p:sp>
        <p:nvSpPr>
          <p:cNvPr id="136" name="Prostokąt 135"/>
          <p:cNvSpPr/>
          <p:nvPr/>
        </p:nvSpPr>
        <p:spPr>
          <a:xfrm>
            <a:off x="4079927" y="3132850"/>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Ambient</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lighting</a:t>
            </a:r>
            <a:endParaRPr lang="en-US" sz="500" dirty="0">
              <a:solidFill>
                <a:schemeClr val="tx1"/>
              </a:solidFill>
              <a:latin typeface="Cousine" panose="02070409020205020404" pitchFamily="49" charset="0"/>
              <a:cs typeface="Cousine" panose="02070409020205020404" pitchFamily="49" charset="0"/>
            </a:endParaRPr>
          </a:p>
        </p:txBody>
      </p:sp>
      <p:sp>
        <p:nvSpPr>
          <p:cNvPr id="137" name="Prostokąt 136"/>
          <p:cNvSpPr/>
          <p:nvPr/>
        </p:nvSpPr>
        <p:spPr>
          <a:xfrm>
            <a:off x="4079927" y="3435846"/>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Park </a:t>
            </a:r>
            <a:r>
              <a:rPr lang="pl-PL" sz="500" dirty="0" err="1">
                <a:solidFill>
                  <a:schemeClr val="tx1"/>
                </a:solidFill>
                <a:latin typeface="Cousine" panose="02070409020205020404" pitchFamily="49" charset="0"/>
                <a:cs typeface="Cousine" panose="02070409020205020404" pitchFamily="49" charset="0"/>
              </a:rPr>
              <a:t>assistant</a:t>
            </a:r>
            <a:endParaRPr lang="en-US" sz="500" dirty="0">
              <a:solidFill>
                <a:schemeClr val="tx1"/>
              </a:solidFill>
              <a:latin typeface="Cousine" panose="02070409020205020404" pitchFamily="49" charset="0"/>
              <a:cs typeface="Cousine" panose="02070409020205020404" pitchFamily="49" charset="0"/>
            </a:endParaRPr>
          </a:p>
        </p:txBody>
      </p:sp>
      <p:sp>
        <p:nvSpPr>
          <p:cNvPr id="138" name="Prostokąt 137"/>
          <p:cNvSpPr/>
          <p:nvPr/>
        </p:nvSpPr>
        <p:spPr>
          <a:xfrm>
            <a:off x="4076557" y="375211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HVAC </a:t>
            </a:r>
            <a:r>
              <a:rPr lang="pl-PL" sz="500" dirty="0" err="1">
                <a:solidFill>
                  <a:schemeClr val="tx1"/>
                </a:solidFill>
                <a:latin typeface="Cousine" panose="02070409020205020404" pitchFamily="49" charset="0"/>
                <a:cs typeface="Cousine" panose="02070409020205020404" pitchFamily="49" charset="0"/>
              </a:rPr>
              <a:t>main</a:t>
            </a:r>
            <a:endParaRPr lang="en-US" sz="500" dirty="0">
              <a:solidFill>
                <a:schemeClr val="tx1"/>
              </a:solidFill>
              <a:latin typeface="Cousine" panose="02070409020205020404" pitchFamily="49" charset="0"/>
              <a:cs typeface="Cousine" panose="02070409020205020404" pitchFamily="49" charset="0"/>
            </a:endParaRPr>
          </a:p>
        </p:txBody>
      </p:sp>
      <p:sp>
        <p:nvSpPr>
          <p:cNvPr id="139" name="Prostokąt 138"/>
          <p:cNvSpPr/>
          <p:nvPr/>
        </p:nvSpPr>
        <p:spPr>
          <a:xfrm>
            <a:off x="1943503" y="346536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BMS</a:t>
            </a:r>
            <a:endParaRPr lang="en-US" sz="500" dirty="0">
              <a:solidFill>
                <a:schemeClr val="tx1"/>
              </a:solidFill>
              <a:latin typeface="Cousine" panose="02070409020205020404" pitchFamily="49" charset="0"/>
              <a:cs typeface="Cousine" panose="02070409020205020404" pitchFamily="49" charset="0"/>
            </a:endParaRPr>
          </a:p>
        </p:txBody>
      </p:sp>
      <p:sp>
        <p:nvSpPr>
          <p:cNvPr id="140" name="Prostokąt 139"/>
          <p:cNvSpPr/>
          <p:nvPr/>
        </p:nvSpPr>
        <p:spPr>
          <a:xfrm>
            <a:off x="1943502" y="3132850"/>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ABS</a:t>
            </a:r>
            <a:endParaRPr lang="en-US" sz="500" dirty="0">
              <a:solidFill>
                <a:schemeClr val="tx1"/>
              </a:solidFill>
              <a:latin typeface="Cousine" panose="02070409020205020404" pitchFamily="49" charset="0"/>
              <a:cs typeface="Cousine" panose="02070409020205020404" pitchFamily="49" charset="0"/>
            </a:endParaRPr>
          </a:p>
        </p:txBody>
      </p:sp>
      <p:sp>
        <p:nvSpPr>
          <p:cNvPr id="141" name="Prostokąt 140"/>
          <p:cNvSpPr/>
          <p:nvPr/>
        </p:nvSpPr>
        <p:spPr>
          <a:xfrm>
            <a:off x="1943501" y="2823778"/>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Headlight</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control</a:t>
            </a:r>
            <a:endParaRPr lang="en-US" sz="500" dirty="0">
              <a:solidFill>
                <a:schemeClr val="tx1"/>
              </a:solidFill>
              <a:latin typeface="Cousine" panose="02070409020205020404" pitchFamily="49" charset="0"/>
              <a:cs typeface="Cousine" panose="02070409020205020404" pitchFamily="49" charset="0"/>
            </a:endParaRPr>
          </a:p>
        </p:txBody>
      </p:sp>
      <p:sp>
        <p:nvSpPr>
          <p:cNvPr id="142" name="Prostokąt 141"/>
          <p:cNvSpPr/>
          <p:nvPr/>
        </p:nvSpPr>
        <p:spPr>
          <a:xfrm>
            <a:off x="1943500" y="2518975"/>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Cruise</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control</a:t>
            </a:r>
            <a:endParaRPr lang="en-US" sz="500" dirty="0">
              <a:solidFill>
                <a:schemeClr val="tx1"/>
              </a:solidFill>
              <a:latin typeface="Cousine" panose="02070409020205020404" pitchFamily="49" charset="0"/>
              <a:cs typeface="Cousine" panose="02070409020205020404" pitchFamily="49" charset="0"/>
            </a:endParaRPr>
          </a:p>
        </p:txBody>
      </p:sp>
      <p:sp>
        <p:nvSpPr>
          <p:cNvPr id="143" name="Prostokąt 142"/>
          <p:cNvSpPr/>
          <p:nvPr/>
        </p:nvSpPr>
        <p:spPr>
          <a:xfrm>
            <a:off x="4980190" y="3657612"/>
            <a:ext cx="455905" cy="1742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Heater</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left</a:t>
            </a:r>
            <a:endParaRPr lang="en-US" sz="500" dirty="0">
              <a:solidFill>
                <a:schemeClr val="tx1"/>
              </a:solidFill>
              <a:latin typeface="Cousine" panose="02070409020205020404" pitchFamily="49" charset="0"/>
              <a:cs typeface="Cousine" panose="02070409020205020404" pitchFamily="49" charset="0"/>
            </a:endParaRPr>
          </a:p>
        </p:txBody>
      </p:sp>
      <p:sp>
        <p:nvSpPr>
          <p:cNvPr id="144" name="Prostokąt 143"/>
          <p:cNvSpPr/>
          <p:nvPr/>
        </p:nvSpPr>
        <p:spPr>
          <a:xfrm>
            <a:off x="5508104" y="3657612"/>
            <a:ext cx="432047" cy="1742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Heater</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right</a:t>
            </a:r>
            <a:endParaRPr lang="en-US" sz="500" dirty="0">
              <a:solidFill>
                <a:schemeClr val="tx1"/>
              </a:solidFill>
              <a:latin typeface="Cousine" panose="02070409020205020404" pitchFamily="49" charset="0"/>
              <a:cs typeface="Cousine" panose="02070409020205020404" pitchFamily="49" charset="0"/>
            </a:endParaRPr>
          </a:p>
        </p:txBody>
      </p:sp>
      <p:sp>
        <p:nvSpPr>
          <p:cNvPr id="145" name="Prostokąt 144"/>
          <p:cNvSpPr/>
          <p:nvPr/>
        </p:nvSpPr>
        <p:spPr>
          <a:xfrm>
            <a:off x="4980190" y="3904569"/>
            <a:ext cx="455905" cy="1742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Fan </a:t>
            </a:r>
            <a:r>
              <a:rPr lang="pl-PL" sz="500" dirty="0" err="1">
                <a:solidFill>
                  <a:schemeClr val="tx1"/>
                </a:solidFill>
                <a:latin typeface="Cousine" panose="02070409020205020404" pitchFamily="49" charset="0"/>
                <a:cs typeface="Cousine" panose="02070409020205020404" pitchFamily="49" charset="0"/>
              </a:rPr>
              <a:t>left</a:t>
            </a:r>
            <a:endParaRPr lang="en-US" sz="500" dirty="0">
              <a:solidFill>
                <a:schemeClr val="tx1"/>
              </a:solidFill>
              <a:latin typeface="Cousine" panose="02070409020205020404" pitchFamily="49" charset="0"/>
              <a:cs typeface="Cousine" panose="02070409020205020404" pitchFamily="49" charset="0"/>
            </a:endParaRPr>
          </a:p>
        </p:txBody>
      </p:sp>
      <p:sp>
        <p:nvSpPr>
          <p:cNvPr id="147" name="Prostokąt 146"/>
          <p:cNvSpPr/>
          <p:nvPr/>
        </p:nvSpPr>
        <p:spPr>
          <a:xfrm>
            <a:off x="5508104" y="3904569"/>
            <a:ext cx="432047" cy="1742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Fan </a:t>
            </a:r>
            <a:r>
              <a:rPr lang="pl-PL" sz="500" dirty="0" err="1">
                <a:solidFill>
                  <a:schemeClr val="tx1"/>
                </a:solidFill>
                <a:latin typeface="Cousine" panose="02070409020205020404" pitchFamily="49" charset="0"/>
                <a:cs typeface="Cousine" panose="02070409020205020404" pitchFamily="49" charset="0"/>
              </a:rPr>
              <a:t>right</a:t>
            </a:r>
            <a:endParaRPr lang="en-US" sz="500" dirty="0">
              <a:solidFill>
                <a:schemeClr val="tx1"/>
              </a:solidFill>
              <a:latin typeface="Cousine" panose="02070409020205020404" pitchFamily="49" charset="0"/>
              <a:cs typeface="Cousine" panose="02070409020205020404" pitchFamily="49" charset="0"/>
            </a:endParaRPr>
          </a:p>
        </p:txBody>
      </p:sp>
      <p:sp>
        <p:nvSpPr>
          <p:cNvPr id="148" name="Prostokąt 147"/>
          <p:cNvSpPr/>
          <p:nvPr/>
        </p:nvSpPr>
        <p:spPr>
          <a:xfrm>
            <a:off x="5991821" y="3904569"/>
            <a:ext cx="452387" cy="1742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Flapper</a:t>
            </a:r>
            <a:r>
              <a:rPr lang="pl-PL" sz="500" dirty="0">
                <a:solidFill>
                  <a:schemeClr val="tx1"/>
                </a:solidFill>
                <a:latin typeface="Cousine" panose="02070409020205020404" pitchFamily="49" charset="0"/>
                <a:cs typeface="Cousine" panose="02070409020205020404" pitchFamily="49" charset="0"/>
              </a:rPr>
              <a:t> …</a:t>
            </a:r>
            <a:endParaRPr lang="en-US" sz="500" dirty="0">
              <a:solidFill>
                <a:schemeClr val="tx1"/>
              </a:solidFill>
              <a:latin typeface="Cousine" panose="02070409020205020404" pitchFamily="49" charset="0"/>
              <a:cs typeface="Cousine" panose="02070409020205020404" pitchFamily="49" charset="0"/>
            </a:endParaRPr>
          </a:p>
        </p:txBody>
      </p:sp>
      <p:sp>
        <p:nvSpPr>
          <p:cNvPr id="149" name="Prostokąt 148"/>
          <p:cNvSpPr/>
          <p:nvPr/>
        </p:nvSpPr>
        <p:spPr>
          <a:xfrm>
            <a:off x="5991821" y="3663473"/>
            <a:ext cx="452387" cy="1742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Flapper</a:t>
            </a:r>
            <a:r>
              <a:rPr lang="pl-PL" sz="500" dirty="0">
                <a:solidFill>
                  <a:schemeClr val="tx1"/>
                </a:solidFill>
                <a:latin typeface="Cousine" panose="02070409020205020404" pitchFamily="49" charset="0"/>
                <a:cs typeface="Cousine" panose="02070409020205020404" pitchFamily="49" charset="0"/>
              </a:rPr>
              <a:t> 1</a:t>
            </a:r>
            <a:endParaRPr lang="en-US" sz="500" dirty="0">
              <a:solidFill>
                <a:schemeClr val="tx1"/>
              </a:solidFill>
              <a:latin typeface="Cousine" panose="02070409020205020404" pitchFamily="49" charset="0"/>
              <a:cs typeface="Cousine" panose="02070409020205020404" pitchFamily="49" charset="0"/>
            </a:endParaRPr>
          </a:p>
        </p:txBody>
      </p:sp>
      <p:sp>
        <p:nvSpPr>
          <p:cNvPr id="150" name="Prostokąt 149"/>
          <p:cNvSpPr/>
          <p:nvPr/>
        </p:nvSpPr>
        <p:spPr>
          <a:xfrm>
            <a:off x="7148710" y="3461532"/>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TPMS</a:t>
            </a:r>
            <a:endParaRPr lang="en-US" sz="500" dirty="0">
              <a:solidFill>
                <a:schemeClr val="tx1"/>
              </a:solidFill>
              <a:latin typeface="Cousine" panose="02070409020205020404" pitchFamily="49" charset="0"/>
              <a:cs typeface="Cousine" panose="02070409020205020404" pitchFamily="49" charset="0"/>
            </a:endParaRPr>
          </a:p>
        </p:txBody>
      </p:sp>
      <p:sp>
        <p:nvSpPr>
          <p:cNvPr id="151" name="Prostokąt 150"/>
          <p:cNvSpPr/>
          <p:nvPr/>
        </p:nvSpPr>
        <p:spPr>
          <a:xfrm>
            <a:off x="7148710" y="3752741"/>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Roof</a:t>
            </a:r>
            <a:r>
              <a:rPr lang="pl-PL" sz="500" dirty="0">
                <a:solidFill>
                  <a:schemeClr val="tx1"/>
                </a:solidFill>
                <a:latin typeface="Cousine" panose="02070409020205020404" pitchFamily="49" charset="0"/>
                <a:cs typeface="Cousine" panose="02070409020205020404" pitchFamily="49" charset="0"/>
              </a:rPr>
              <a:t> module</a:t>
            </a:r>
            <a:endParaRPr lang="en-US" sz="500" dirty="0">
              <a:solidFill>
                <a:schemeClr val="tx1"/>
              </a:solidFill>
              <a:latin typeface="Cousine" panose="02070409020205020404" pitchFamily="49" charset="0"/>
              <a:cs typeface="Cousine" panose="02070409020205020404" pitchFamily="49" charset="0"/>
            </a:endParaRPr>
          </a:p>
        </p:txBody>
      </p:sp>
      <p:sp>
        <p:nvSpPr>
          <p:cNvPr id="152" name="Prostokąt 151"/>
          <p:cNvSpPr/>
          <p:nvPr/>
        </p:nvSpPr>
        <p:spPr>
          <a:xfrm>
            <a:off x="7148710" y="3150706"/>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HVAC </a:t>
            </a:r>
            <a:r>
              <a:rPr lang="pl-PL" sz="500" dirty="0" err="1">
                <a:solidFill>
                  <a:schemeClr val="tx1"/>
                </a:solidFill>
                <a:latin typeface="Cousine" panose="02070409020205020404" pitchFamily="49" charset="0"/>
                <a:cs typeface="Cousine" panose="02070409020205020404" pitchFamily="49" charset="0"/>
              </a:rPr>
              <a:t>rear</a:t>
            </a:r>
            <a:endParaRPr lang="en-US" sz="500" dirty="0">
              <a:solidFill>
                <a:schemeClr val="tx1"/>
              </a:solidFill>
              <a:latin typeface="Cousine" panose="02070409020205020404" pitchFamily="49" charset="0"/>
              <a:cs typeface="Cousine" panose="02070409020205020404" pitchFamily="49" charset="0"/>
            </a:endParaRPr>
          </a:p>
        </p:txBody>
      </p:sp>
      <p:sp>
        <p:nvSpPr>
          <p:cNvPr id="153" name="Prostokąt 152"/>
          <p:cNvSpPr/>
          <p:nvPr/>
        </p:nvSpPr>
        <p:spPr>
          <a:xfrm>
            <a:off x="7148710" y="2825632"/>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Energy</a:t>
            </a:r>
            <a:r>
              <a:rPr lang="pl-PL" sz="500" dirty="0">
                <a:solidFill>
                  <a:schemeClr val="tx1"/>
                </a:solidFill>
                <a:latin typeface="Cousine" panose="02070409020205020404" pitchFamily="49" charset="0"/>
                <a:cs typeface="Cousine" panose="02070409020205020404" pitchFamily="49" charset="0"/>
              </a:rPr>
              <a:t> manager</a:t>
            </a:r>
            <a:endParaRPr lang="en-US" sz="500" dirty="0">
              <a:solidFill>
                <a:schemeClr val="tx1"/>
              </a:solidFill>
              <a:latin typeface="Cousine" panose="02070409020205020404" pitchFamily="49" charset="0"/>
              <a:cs typeface="Cousine" panose="02070409020205020404" pitchFamily="49" charset="0"/>
            </a:endParaRPr>
          </a:p>
        </p:txBody>
      </p:sp>
      <p:sp>
        <p:nvSpPr>
          <p:cNvPr id="154" name="Prostokąt 153"/>
          <p:cNvSpPr/>
          <p:nvPr/>
        </p:nvSpPr>
        <p:spPr>
          <a:xfrm>
            <a:off x="7148710" y="2530686"/>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Front </a:t>
            </a:r>
            <a:r>
              <a:rPr lang="pl-PL" sz="500" dirty="0" err="1">
                <a:solidFill>
                  <a:schemeClr val="tx1"/>
                </a:solidFill>
                <a:latin typeface="Cousine" panose="02070409020205020404" pitchFamily="49" charset="0"/>
                <a:cs typeface="Cousine" panose="02070409020205020404" pitchFamily="49" charset="0"/>
              </a:rPr>
              <a:t>power</a:t>
            </a:r>
            <a:r>
              <a:rPr lang="pl-PL" sz="500" dirty="0">
                <a:solidFill>
                  <a:schemeClr val="tx1"/>
                </a:solidFill>
                <a:latin typeface="Cousine" panose="02070409020205020404" pitchFamily="49" charset="0"/>
                <a:cs typeface="Cousine" panose="02070409020205020404" pitchFamily="49" charset="0"/>
              </a:rPr>
              <a:t> module </a:t>
            </a:r>
            <a:r>
              <a:rPr lang="pl-PL" sz="500" dirty="0" err="1">
                <a:solidFill>
                  <a:schemeClr val="tx1"/>
                </a:solidFill>
                <a:latin typeface="Cousine" panose="02070409020205020404" pitchFamily="49" charset="0"/>
                <a:cs typeface="Cousine" panose="02070409020205020404" pitchFamily="49" charset="0"/>
              </a:rPr>
              <a:t>right</a:t>
            </a:r>
            <a:endParaRPr lang="en-US" sz="500" dirty="0">
              <a:solidFill>
                <a:schemeClr val="tx1"/>
              </a:solidFill>
              <a:latin typeface="Cousine" panose="02070409020205020404" pitchFamily="49" charset="0"/>
              <a:cs typeface="Cousine" panose="02070409020205020404" pitchFamily="49" charset="0"/>
            </a:endParaRPr>
          </a:p>
        </p:txBody>
      </p:sp>
      <p:sp>
        <p:nvSpPr>
          <p:cNvPr id="155" name="Prostokąt 154"/>
          <p:cNvSpPr/>
          <p:nvPr/>
        </p:nvSpPr>
        <p:spPr>
          <a:xfrm>
            <a:off x="6252134" y="2530686"/>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Front </a:t>
            </a:r>
            <a:r>
              <a:rPr lang="pl-PL" sz="500" dirty="0" err="1">
                <a:solidFill>
                  <a:schemeClr val="tx1"/>
                </a:solidFill>
                <a:latin typeface="Cousine" panose="02070409020205020404" pitchFamily="49" charset="0"/>
                <a:cs typeface="Cousine" panose="02070409020205020404" pitchFamily="49" charset="0"/>
              </a:rPr>
              <a:t>power</a:t>
            </a:r>
            <a:r>
              <a:rPr lang="pl-PL" sz="500" dirty="0">
                <a:solidFill>
                  <a:schemeClr val="tx1"/>
                </a:solidFill>
                <a:latin typeface="Cousine" panose="02070409020205020404" pitchFamily="49" charset="0"/>
                <a:cs typeface="Cousine" panose="02070409020205020404" pitchFamily="49" charset="0"/>
              </a:rPr>
              <a:t> module </a:t>
            </a:r>
            <a:r>
              <a:rPr lang="pl-PL" sz="500" dirty="0" err="1">
                <a:solidFill>
                  <a:schemeClr val="tx1"/>
                </a:solidFill>
                <a:latin typeface="Cousine" panose="02070409020205020404" pitchFamily="49" charset="0"/>
                <a:cs typeface="Cousine" panose="02070409020205020404" pitchFamily="49" charset="0"/>
              </a:rPr>
              <a:t>left</a:t>
            </a:r>
            <a:endParaRPr lang="en-US" sz="500" dirty="0">
              <a:solidFill>
                <a:schemeClr val="tx1"/>
              </a:solidFill>
              <a:latin typeface="Cousine" panose="02070409020205020404" pitchFamily="49" charset="0"/>
              <a:cs typeface="Cousine" panose="02070409020205020404" pitchFamily="49" charset="0"/>
            </a:endParaRPr>
          </a:p>
        </p:txBody>
      </p:sp>
      <p:sp>
        <p:nvSpPr>
          <p:cNvPr id="156" name="Prostokąt 155"/>
          <p:cNvSpPr/>
          <p:nvPr/>
        </p:nvSpPr>
        <p:spPr>
          <a:xfrm>
            <a:off x="6252134" y="2825632"/>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Seat </a:t>
            </a:r>
            <a:r>
              <a:rPr lang="pl-PL" sz="500" dirty="0" err="1">
                <a:solidFill>
                  <a:schemeClr val="tx1"/>
                </a:solidFill>
                <a:latin typeface="Cousine" panose="02070409020205020404" pitchFamily="49" charset="0"/>
                <a:cs typeface="Cousine" panose="02070409020205020404" pitchFamily="49" charset="0"/>
              </a:rPr>
              <a:t>control</a:t>
            </a:r>
            <a:endParaRPr lang="en-US" sz="500" dirty="0">
              <a:solidFill>
                <a:schemeClr val="tx1"/>
              </a:solidFill>
              <a:latin typeface="Cousine" panose="02070409020205020404" pitchFamily="49" charset="0"/>
              <a:cs typeface="Cousine" panose="02070409020205020404" pitchFamily="49" charset="0"/>
            </a:endParaRPr>
          </a:p>
        </p:txBody>
      </p:sp>
      <p:sp>
        <p:nvSpPr>
          <p:cNvPr id="157" name="Prostokąt 156"/>
          <p:cNvSpPr/>
          <p:nvPr/>
        </p:nvSpPr>
        <p:spPr>
          <a:xfrm>
            <a:off x="6252134" y="3150706"/>
            <a:ext cx="751233" cy="21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Car </a:t>
            </a:r>
            <a:r>
              <a:rPr lang="pl-PL" sz="500" dirty="0" err="1">
                <a:solidFill>
                  <a:schemeClr val="tx1"/>
                </a:solidFill>
                <a:latin typeface="Cousine" panose="02070409020205020404" pitchFamily="49" charset="0"/>
                <a:cs typeface="Cousine" panose="02070409020205020404" pitchFamily="49" charset="0"/>
              </a:rPr>
              <a:t>access</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control</a:t>
            </a:r>
            <a:endParaRPr lang="en-US" sz="500" dirty="0">
              <a:solidFill>
                <a:schemeClr val="tx1"/>
              </a:solidFill>
              <a:latin typeface="Cousine" panose="02070409020205020404" pitchFamily="49" charset="0"/>
              <a:cs typeface="Cousine" panose="02070409020205020404" pitchFamily="49" charset="0"/>
            </a:endParaRPr>
          </a:p>
        </p:txBody>
      </p:sp>
      <p:sp>
        <p:nvSpPr>
          <p:cNvPr id="158" name="Prostokąt 157"/>
          <p:cNvSpPr/>
          <p:nvPr/>
        </p:nvSpPr>
        <p:spPr>
          <a:xfrm>
            <a:off x="5653301" y="2554015"/>
            <a:ext cx="430867" cy="1693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Wiper</a:t>
            </a:r>
            <a:endParaRPr lang="en-US" sz="500" dirty="0">
              <a:solidFill>
                <a:schemeClr val="tx1"/>
              </a:solidFill>
              <a:latin typeface="Cousine" panose="02070409020205020404" pitchFamily="49" charset="0"/>
              <a:cs typeface="Cousine" panose="02070409020205020404" pitchFamily="49" charset="0"/>
            </a:endParaRPr>
          </a:p>
        </p:txBody>
      </p:sp>
      <p:sp>
        <p:nvSpPr>
          <p:cNvPr id="159" name="Prostokąt 158"/>
          <p:cNvSpPr/>
          <p:nvPr/>
        </p:nvSpPr>
        <p:spPr>
          <a:xfrm>
            <a:off x="4992708" y="2194235"/>
            <a:ext cx="515396" cy="179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Rain</a:t>
            </a:r>
            <a:r>
              <a:rPr lang="pl-PL" sz="500" dirty="0">
                <a:solidFill>
                  <a:schemeClr val="tx1"/>
                </a:solidFill>
                <a:latin typeface="Cousine" panose="02070409020205020404" pitchFamily="49" charset="0"/>
                <a:cs typeface="Cousine" panose="02070409020205020404" pitchFamily="49" charset="0"/>
              </a:rPr>
              <a:t> sensor </a:t>
            </a:r>
            <a:endParaRPr lang="en-US" sz="500" dirty="0">
              <a:solidFill>
                <a:schemeClr val="tx1"/>
              </a:solidFill>
              <a:latin typeface="Cousine" panose="02070409020205020404" pitchFamily="49" charset="0"/>
              <a:cs typeface="Cousine" panose="02070409020205020404" pitchFamily="49" charset="0"/>
            </a:endParaRPr>
          </a:p>
        </p:txBody>
      </p:sp>
      <p:sp>
        <p:nvSpPr>
          <p:cNvPr id="160" name="Prostokąt 159"/>
          <p:cNvSpPr/>
          <p:nvPr/>
        </p:nvSpPr>
        <p:spPr>
          <a:xfrm>
            <a:off x="5653301" y="2194235"/>
            <a:ext cx="515396" cy="179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Lighting</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switch</a:t>
            </a:r>
            <a:endParaRPr lang="en-US" sz="500" dirty="0">
              <a:solidFill>
                <a:schemeClr val="tx1"/>
              </a:solidFill>
              <a:latin typeface="Cousine" panose="02070409020205020404" pitchFamily="49" charset="0"/>
              <a:cs typeface="Cousine" panose="02070409020205020404" pitchFamily="49" charset="0"/>
            </a:endParaRPr>
          </a:p>
        </p:txBody>
      </p:sp>
      <p:sp>
        <p:nvSpPr>
          <p:cNvPr id="161" name="Prostokąt 160"/>
          <p:cNvSpPr/>
          <p:nvPr/>
        </p:nvSpPr>
        <p:spPr>
          <a:xfrm>
            <a:off x="6960549" y="2060283"/>
            <a:ext cx="515396" cy="179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Start stop</a:t>
            </a:r>
            <a:endParaRPr lang="en-US" sz="500" dirty="0">
              <a:solidFill>
                <a:schemeClr val="tx1"/>
              </a:solidFill>
              <a:latin typeface="Cousine" panose="02070409020205020404" pitchFamily="49" charset="0"/>
              <a:cs typeface="Cousine" panose="02070409020205020404" pitchFamily="49" charset="0"/>
            </a:endParaRPr>
          </a:p>
        </p:txBody>
      </p:sp>
      <p:sp>
        <p:nvSpPr>
          <p:cNvPr id="162" name="Prostokąt 161"/>
          <p:cNvSpPr/>
          <p:nvPr/>
        </p:nvSpPr>
        <p:spPr>
          <a:xfrm>
            <a:off x="6370052" y="2068962"/>
            <a:ext cx="515396" cy="179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Immobil</a:t>
            </a:r>
            <a:endParaRPr lang="en-US" sz="500" dirty="0">
              <a:solidFill>
                <a:schemeClr val="tx1"/>
              </a:solidFill>
              <a:latin typeface="Cousine" panose="02070409020205020404" pitchFamily="49" charset="0"/>
              <a:cs typeface="Cousine" panose="02070409020205020404" pitchFamily="49" charset="0"/>
            </a:endParaRPr>
          </a:p>
        </p:txBody>
      </p:sp>
      <p:sp>
        <p:nvSpPr>
          <p:cNvPr id="163" name="Prostokąt 162"/>
          <p:cNvSpPr/>
          <p:nvPr/>
        </p:nvSpPr>
        <p:spPr>
          <a:xfrm>
            <a:off x="4890731" y="2463635"/>
            <a:ext cx="405228" cy="1081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400" dirty="0">
                <a:solidFill>
                  <a:schemeClr val="tx1"/>
                </a:solidFill>
                <a:latin typeface="Cousine" panose="02070409020205020404" pitchFamily="49" charset="0"/>
                <a:cs typeface="Cousine" panose="02070409020205020404" pitchFamily="49" charset="0"/>
              </a:rPr>
              <a:t>Mirror</a:t>
            </a:r>
            <a:endParaRPr lang="en-US" sz="400" dirty="0">
              <a:solidFill>
                <a:schemeClr val="tx1"/>
              </a:solidFill>
              <a:latin typeface="Cousine" panose="02070409020205020404" pitchFamily="49" charset="0"/>
              <a:cs typeface="Cousine" panose="02070409020205020404" pitchFamily="49" charset="0"/>
            </a:endParaRPr>
          </a:p>
        </p:txBody>
      </p:sp>
      <p:sp>
        <p:nvSpPr>
          <p:cNvPr id="164" name="Prostokąt 163"/>
          <p:cNvSpPr/>
          <p:nvPr/>
        </p:nvSpPr>
        <p:spPr>
          <a:xfrm>
            <a:off x="4980190" y="2700053"/>
            <a:ext cx="405228" cy="1081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400" dirty="0" err="1">
                <a:solidFill>
                  <a:schemeClr val="tx1"/>
                </a:solidFill>
                <a:latin typeface="Cousine" panose="02070409020205020404" pitchFamily="49" charset="0"/>
                <a:cs typeface="Cousine" panose="02070409020205020404" pitchFamily="49" charset="0"/>
              </a:rPr>
              <a:t>Window</a:t>
            </a:r>
            <a:endParaRPr lang="en-US" sz="400" dirty="0">
              <a:solidFill>
                <a:schemeClr val="tx1"/>
              </a:solidFill>
              <a:latin typeface="Cousine" panose="02070409020205020404" pitchFamily="49" charset="0"/>
              <a:cs typeface="Cousine" panose="02070409020205020404" pitchFamily="49" charset="0"/>
            </a:endParaRPr>
          </a:p>
        </p:txBody>
      </p:sp>
      <p:cxnSp>
        <p:nvCxnSpPr>
          <p:cNvPr id="2093" name="Łącznik łamany 2092"/>
          <p:cNvCxnSpPr>
            <a:stCxn id="104" idx="3"/>
          </p:cNvCxnSpPr>
          <p:nvPr/>
        </p:nvCxnSpPr>
        <p:spPr>
          <a:xfrm>
            <a:off x="2411760" y="1138056"/>
            <a:ext cx="72008" cy="137550"/>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5" name="Łącznik łamany 2094"/>
          <p:cNvCxnSpPr>
            <a:stCxn id="105" idx="1"/>
          </p:cNvCxnSpPr>
          <p:nvPr/>
        </p:nvCxnSpPr>
        <p:spPr>
          <a:xfrm rot="10800000" flipV="1">
            <a:off x="2699792" y="1138056"/>
            <a:ext cx="72008" cy="137550"/>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2" name="Łącznik łamany 2101"/>
          <p:cNvCxnSpPr>
            <a:stCxn id="103" idx="1"/>
            <a:endCxn id="2083" idx="0"/>
          </p:cNvCxnSpPr>
          <p:nvPr/>
        </p:nvCxnSpPr>
        <p:spPr>
          <a:xfrm rot="10800000" flipV="1">
            <a:off x="2591780" y="925122"/>
            <a:ext cx="180020" cy="350484"/>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4" name="Łącznik łamany 2103"/>
          <p:cNvCxnSpPr/>
          <p:nvPr/>
        </p:nvCxnSpPr>
        <p:spPr>
          <a:xfrm>
            <a:off x="2339752" y="925122"/>
            <a:ext cx="180020" cy="350484"/>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6" name="Łącznik łamany 2105"/>
          <p:cNvCxnSpPr>
            <a:stCxn id="2083" idx="3"/>
          </p:cNvCxnSpPr>
          <p:nvPr/>
        </p:nvCxnSpPr>
        <p:spPr>
          <a:xfrm>
            <a:off x="2915816" y="1351869"/>
            <a:ext cx="207574" cy="135798"/>
          </a:xfrm>
          <a:prstGeom prst="bentConnector3">
            <a:avLst>
              <a:gd name="adj1" fmla="val 95888"/>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10" name="Łącznik łamany 2109"/>
          <p:cNvCxnSpPr>
            <a:stCxn id="112" idx="1"/>
          </p:cNvCxnSpPr>
          <p:nvPr/>
        </p:nvCxnSpPr>
        <p:spPr>
          <a:xfrm rot="10800000" flipV="1">
            <a:off x="3545887" y="1402453"/>
            <a:ext cx="253420" cy="85213"/>
          </a:xfrm>
          <a:prstGeom prst="bentConnector3">
            <a:avLst>
              <a:gd name="adj1" fmla="val 101368"/>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83" name="Prostokąt 2082"/>
          <p:cNvSpPr/>
          <p:nvPr/>
        </p:nvSpPr>
        <p:spPr>
          <a:xfrm>
            <a:off x="2267744" y="1275606"/>
            <a:ext cx="648072" cy="1525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err="1">
                <a:solidFill>
                  <a:schemeClr val="tx1"/>
                </a:solidFill>
                <a:latin typeface="Cousine" panose="02070409020205020404" pitchFamily="49" charset="0"/>
                <a:cs typeface="Cousine" panose="02070409020205020404" pitchFamily="49" charset="0"/>
              </a:rPr>
              <a:t>Surround</a:t>
            </a:r>
            <a:r>
              <a:rPr lang="pl-PL" sz="500" dirty="0">
                <a:solidFill>
                  <a:schemeClr val="tx1"/>
                </a:solidFill>
                <a:latin typeface="Cousine" panose="02070409020205020404" pitchFamily="49" charset="0"/>
                <a:cs typeface="Cousine" panose="02070409020205020404" pitchFamily="49" charset="0"/>
              </a:rPr>
              <a:t> </a:t>
            </a:r>
            <a:r>
              <a:rPr lang="pl-PL" sz="500" dirty="0" err="1">
                <a:solidFill>
                  <a:schemeClr val="tx1"/>
                </a:solidFill>
                <a:latin typeface="Cousine" panose="02070409020205020404" pitchFamily="49" charset="0"/>
                <a:cs typeface="Cousine" panose="02070409020205020404" pitchFamily="49" charset="0"/>
              </a:rPr>
              <a:t>view</a:t>
            </a:r>
            <a:endParaRPr lang="en-US" sz="500" dirty="0">
              <a:solidFill>
                <a:schemeClr val="tx1"/>
              </a:solidFill>
              <a:latin typeface="Cousine" panose="02070409020205020404" pitchFamily="49" charset="0"/>
              <a:cs typeface="Cousine" panose="02070409020205020404" pitchFamily="49" charset="0"/>
            </a:endParaRPr>
          </a:p>
        </p:txBody>
      </p:sp>
      <p:cxnSp>
        <p:nvCxnSpPr>
          <p:cNvPr id="72" name="Łącznik łamany 71"/>
          <p:cNvCxnSpPr/>
          <p:nvPr/>
        </p:nvCxnSpPr>
        <p:spPr>
          <a:xfrm>
            <a:off x="3865016" y="925122"/>
            <a:ext cx="202928" cy="371301"/>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Łącznik łamany 74"/>
          <p:cNvCxnSpPr>
            <a:stCxn id="110" idx="1"/>
            <a:endCxn id="112" idx="0"/>
          </p:cNvCxnSpPr>
          <p:nvPr/>
        </p:nvCxnSpPr>
        <p:spPr>
          <a:xfrm rot="10800000" flipV="1">
            <a:off x="4132200" y="925121"/>
            <a:ext cx="151769" cy="371301"/>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Łącznik łamany 76"/>
          <p:cNvCxnSpPr>
            <a:stCxn id="109" idx="3"/>
          </p:cNvCxnSpPr>
          <p:nvPr/>
        </p:nvCxnSpPr>
        <p:spPr>
          <a:xfrm>
            <a:off x="3929271" y="1141146"/>
            <a:ext cx="50094" cy="155277"/>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Łącznik łamany 78"/>
          <p:cNvCxnSpPr/>
          <p:nvPr/>
        </p:nvCxnSpPr>
        <p:spPr>
          <a:xfrm rot="10800000" flipV="1">
            <a:off x="4211960" y="1131590"/>
            <a:ext cx="72008" cy="153572"/>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Prostokąt 111"/>
          <p:cNvSpPr/>
          <p:nvPr/>
        </p:nvSpPr>
        <p:spPr>
          <a:xfrm>
            <a:off x="3799307" y="1296423"/>
            <a:ext cx="665784" cy="2120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Radar Unit</a:t>
            </a:r>
            <a:endParaRPr lang="en-US" sz="500" dirty="0">
              <a:solidFill>
                <a:schemeClr val="tx1"/>
              </a:solidFill>
              <a:latin typeface="Cousine" panose="02070409020205020404" pitchFamily="49" charset="0"/>
              <a:cs typeface="Cousine" panose="02070409020205020404" pitchFamily="49" charset="0"/>
            </a:endParaRPr>
          </a:p>
        </p:txBody>
      </p:sp>
      <p:sp>
        <p:nvSpPr>
          <p:cNvPr id="107" name="Prostokąt 106"/>
          <p:cNvSpPr/>
          <p:nvPr/>
        </p:nvSpPr>
        <p:spPr>
          <a:xfrm>
            <a:off x="2987443" y="1487667"/>
            <a:ext cx="725439" cy="197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ADAS Unit</a:t>
            </a:r>
            <a:endParaRPr lang="en-US" sz="500" dirty="0">
              <a:solidFill>
                <a:schemeClr val="tx1"/>
              </a:solidFill>
              <a:latin typeface="Cousine" panose="02070409020205020404" pitchFamily="49" charset="0"/>
              <a:cs typeface="Cousine" panose="02070409020205020404" pitchFamily="49" charset="0"/>
            </a:endParaRPr>
          </a:p>
        </p:txBody>
      </p:sp>
      <p:sp>
        <p:nvSpPr>
          <p:cNvPr id="2082" name="Prostokąt 2081"/>
          <p:cNvSpPr/>
          <p:nvPr/>
        </p:nvSpPr>
        <p:spPr>
          <a:xfrm>
            <a:off x="1978981" y="843558"/>
            <a:ext cx="432779" cy="1631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rPr>
              <a:t>CAM1</a:t>
            </a:r>
            <a:endParaRPr lang="en-US" sz="500" dirty="0">
              <a:solidFill>
                <a:schemeClr val="tx1"/>
              </a:solidFill>
            </a:endParaRPr>
          </a:p>
        </p:txBody>
      </p:sp>
      <p:cxnSp>
        <p:nvCxnSpPr>
          <p:cNvPr id="82" name="Łącznik łamany 81"/>
          <p:cNvCxnSpPr>
            <a:stCxn id="120" idx="2"/>
          </p:cNvCxnSpPr>
          <p:nvPr/>
        </p:nvCxnSpPr>
        <p:spPr>
          <a:xfrm rot="16200000" flipH="1">
            <a:off x="5302599" y="1002065"/>
            <a:ext cx="441604" cy="681542"/>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Łącznik łamany 83"/>
          <p:cNvCxnSpPr>
            <a:stCxn id="117" idx="3"/>
          </p:cNvCxnSpPr>
          <p:nvPr/>
        </p:nvCxnSpPr>
        <p:spPr>
          <a:xfrm>
            <a:off x="6336195" y="936602"/>
            <a:ext cx="180021" cy="571882"/>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Łącznik łamany 85"/>
          <p:cNvCxnSpPr>
            <a:stCxn id="116" idx="1"/>
          </p:cNvCxnSpPr>
          <p:nvPr/>
        </p:nvCxnSpPr>
        <p:spPr>
          <a:xfrm rot="10800000" flipV="1">
            <a:off x="6627750" y="937746"/>
            <a:ext cx="176496" cy="570738"/>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Łącznik łamany 87"/>
          <p:cNvCxnSpPr>
            <a:stCxn id="115" idx="1"/>
          </p:cNvCxnSpPr>
          <p:nvPr/>
        </p:nvCxnSpPr>
        <p:spPr>
          <a:xfrm rot="10800000" flipV="1">
            <a:off x="6715999" y="1145712"/>
            <a:ext cx="88249" cy="362771"/>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Łącznik łamany 89"/>
          <p:cNvCxnSpPr>
            <a:stCxn id="114" idx="1"/>
          </p:cNvCxnSpPr>
          <p:nvPr/>
        </p:nvCxnSpPr>
        <p:spPr>
          <a:xfrm rot="10800000" flipV="1">
            <a:off x="6760124" y="1323094"/>
            <a:ext cx="44125" cy="185390"/>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Łącznik łamany 91"/>
          <p:cNvCxnSpPr>
            <a:stCxn id="118" idx="3"/>
          </p:cNvCxnSpPr>
          <p:nvPr/>
        </p:nvCxnSpPr>
        <p:spPr>
          <a:xfrm>
            <a:off x="6336195" y="1141145"/>
            <a:ext cx="108013" cy="367339"/>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Łącznik łamany 94"/>
          <p:cNvCxnSpPr/>
          <p:nvPr/>
        </p:nvCxnSpPr>
        <p:spPr>
          <a:xfrm>
            <a:off x="6300192" y="1340880"/>
            <a:ext cx="70023" cy="167604"/>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Łącznik łamany 96"/>
          <p:cNvCxnSpPr/>
          <p:nvPr/>
        </p:nvCxnSpPr>
        <p:spPr>
          <a:xfrm rot="10800000" flipV="1">
            <a:off x="4572000" y="1614514"/>
            <a:ext cx="1292172" cy="183672"/>
          </a:xfrm>
          <a:prstGeom prst="bentConnector3">
            <a:avLst>
              <a:gd name="adj1" fmla="val 100125"/>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Łącznik prostoliniowy 99"/>
          <p:cNvCxnSpPr/>
          <p:nvPr/>
        </p:nvCxnSpPr>
        <p:spPr>
          <a:xfrm flipH="1">
            <a:off x="1571604" y="1808356"/>
            <a:ext cx="177626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5" name="Łącznik łamany 164"/>
          <p:cNvCxnSpPr>
            <a:endCxn id="162" idx="0"/>
          </p:cNvCxnSpPr>
          <p:nvPr/>
        </p:nvCxnSpPr>
        <p:spPr>
          <a:xfrm>
            <a:off x="4848030" y="1958541"/>
            <a:ext cx="1779720" cy="11042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Łącznik łamany 166"/>
          <p:cNvCxnSpPr>
            <a:endCxn id="161" idx="0"/>
          </p:cNvCxnSpPr>
          <p:nvPr/>
        </p:nvCxnSpPr>
        <p:spPr>
          <a:xfrm>
            <a:off x="4875220" y="1958541"/>
            <a:ext cx="2343027" cy="101742"/>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Łącznik łamany 171"/>
          <p:cNvCxnSpPr>
            <a:stCxn id="121" idx="3"/>
            <a:endCxn id="160" idx="0"/>
          </p:cNvCxnSpPr>
          <p:nvPr/>
        </p:nvCxnSpPr>
        <p:spPr>
          <a:xfrm>
            <a:off x="4848030" y="2040952"/>
            <a:ext cx="1062969" cy="15328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Łącznik łamany 173"/>
          <p:cNvCxnSpPr>
            <a:stCxn id="121" idx="3"/>
            <a:endCxn id="159" idx="0"/>
          </p:cNvCxnSpPr>
          <p:nvPr/>
        </p:nvCxnSpPr>
        <p:spPr>
          <a:xfrm>
            <a:off x="4848030" y="2040952"/>
            <a:ext cx="402376" cy="15328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Łącznik prostoliniowy 175"/>
          <p:cNvCxnSpPr>
            <a:stCxn id="138" idx="3"/>
          </p:cNvCxnSpPr>
          <p:nvPr/>
        </p:nvCxnSpPr>
        <p:spPr>
          <a:xfrm>
            <a:off x="4827790" y="3860130"/>
            <a:ext cx="1616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Łącznik prostoliniowy 177"/>
          <p:cNvCxnSpPr>
            <a:stCxn id="143" idx="2"/>
            <a:endCxn id="145" idx="0"/>
          </p:cNvCxnSpPr>
          <p:nvPr/>
        </p:nvCxnSpPr>
        <p:spPr>
          <a:xfrm>
            <a:off x="5208143" y="3831890"/>
            <a:ext cx="0" cy="72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Łącznik prostoliniowy 179"/>
          <p:cNvCxnSpPr>
            <a:stCxn id="144" idx="2"/>
            <a:endCxn id="147" idx="0"/>
          </p:cNvCxnSpPr>
          <p:nvPr/>
        </p:nvCxnSpPr>
        <p:spPr>
          <a:xfrm>
            <a:off x="5724128" y="3831890"/>
            <a:ext cx="0" cy="72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Łącznik prostoliniowy 181"/>
          <p:cNvCxnSpPr>
            <a:stCxn id="149" idx="2"/>
            <a:endCxn id="148" idx="0"/>
          </p:cNvCxnSpPr>
          <p:nvPr/>
        </p:nvCxnSpPr>
        <p:spPr>
          <a:xfrm>
            <a:off x="6218015" y="3837751"/>
            <a:ext cx="0" cy="668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Łącznik łamany 183"/>
          <p:cNvCxnSpPr/>
          <p:nvPr/>
        </p:nvCxnSpPr>
        <p:spPr>
          <a:xfrm>
            <a:off x="4415586" y="2284081"/>
            <a:ext cx="2676694" cy="143653"/>
          </a:xfrm>
          <a:prstGeom prst="bentConnector3">
            <a:avLst>
              <a:gd name="adj1" fmla="val 893"/>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7" name="Łącznik prostoliniowy 186"/>
          <p:cNvCxnSpPr/>
          <p:nvPr/>
        </p:nvCxnSpPr>
        <p:spPr>
          <a:xfrm>
            <a:off x="7092280" y="2427734"/>
            <a:ext cx="0" cy="143239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9" name="Łącznik prostoliniowy 188"/>
          <p:cNvCxnSpPr>
            <a:stCxn id="155" idx="3"/>
            <a:endCxn id="154" idx="1"/>
          </p:cNvCxnSpPr>
          <p:nvPr/>
        </p:nvCxnSpPr>
        <p:spPr>
          <a:xfrm>
            <a:off x="7003367" y="2638698"/>
            <a:ext cx="14534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1" name="Łącznik prostoliniowy 190"/>
          <p:cNvCxnSpPr>
            <a:stCxn id="156" idx="3"/>
            <a:endCxn id="153" idx="1"/>
          </p:cNvCxnSpPr>
          <p:nvPr/>
        </p:nvCxnSpPr>
        <p:spPr>
          <a:xfrm>
            <a:off x="7003367" y="2933644"/>
            <a:ext cx="14534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13" name="Łącznik prostoliniowy 2112"/>
          <p:cNvCxnSpPr>
            <a:stCxn id="157" idx="3"/>
            <a:endCxn id="152" idx="1"/>
          </p:cNvCxnSpPr>
          <p:nvPr/>
        </p:nvCxnSpPr>
        <p:spPr>
          <a:xfrm>
            <a:off x="7003367" y="3258718"/>
            <a:ext cx="14534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15" name="Łącznik prostoliniowy 2114"/>
          <p:cNvCxnSpPr>
            <a:stCxn id="150" idx="1"/>
          </p:cNvCxnSpPr>
          <p:nvPr/>
        </p:nvCxnSpPr>
        <p:spPr>
          <a:xfrm flipH="1">
            <a:off x="7076039" y="3569544"/>
            <a:ext cx="72671" cy="383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17" name="Łącznik prostoliniowy 2116"/>
          <p:cNvCxnSpPr>
            <a:stCxn id="151" idx="1"/>
          </p:cNvCxnSpPr>
          <p:nvPr/>
        </p:nvCxnSpPr>
        <p:spPr>
          <a:xfrm flipH="1" flipV="1">
            <a:off x="7076039" y="3860131"/>
            <a:ext cx="72671" cy="62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21" name="Łącznik prostoliniowy 2120"/>
          <p:cNvCxnSpPr/>
          <p:nvPr/>
        </p:nvCxnSpPr>
        <p:spPr>
          <a:xfrm>
            <a:off x="4023610" y="2290084"/>
            <a:ext cx="0" cy="179476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24" name="Łącznik prostoliniowy 2123"/>
          <p:cNvCxnSpPr>
            <a:stCxn id="133" idx="3"/>
            <a:endCxn id="134" idx="1"/>
          </p:cNvCxnSpPr>
          <p:nvPr/>
        </p:nvCxnSpPr>
        <p:spPr>
          <a:xfrm>
            <a:off x="3979364" y="2629706"/>
            <a:ext cx="108998"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26" name="Łącznik prostoliniowy 2125"/>
          <p:cNvCxnSpPr>
            <a:stCxn id="132" idx="3"/>
            <a:endCxn id="135" idx="1"/>
          </p:cNvCxnSpPr>
          <p:nvPr/>
        </p:nvCxnSpPr>
        <p:spPr>
          <a:xfrm>
            <a:off x="3979364" y="2931790"/>
            <a:ext cx="10056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28" name="Łącznik prostoliniowy 2127"/>
          <p:cNvCxnSpPr>
            <a:stCxn id="131" idx="3"/>
            <a:endCxn id="136" idx="1"/>
          </p:cNvCxnSpPr>
          <p:nvPr/>
        </p:nvCxnSpPr>
        <p:spPr>
          <a:xfrm>
            <a:off x="3979365" y="3240862"/>
            <a:ext cx="100562"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30" name="Łącznik prostoliniowy 2129"/>
          <p:cNvCxnSpPr>
            <a:stCxn id="130" idx="3"/>
            <a:endCxn id="137" idx="1"/>
          </p:cNvCxnSpPr>
          <p:nvPr/>
        </p:nvCxnSpPr>
        <p:spPr>
          <a:xfrm>
            <a:off x="3964169" y="3543858"/>
            <a:ext cx="115758"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36" name="Łącznik prostoliniowy 2135"/>
          <p:cNvCxnSpPr>
            <a:stCxn id="129" idx="3"/>
            <a:endCxn id="138" idx="1"/>
          </p:cNvCxnSpPr>
          <p:nvPr/>
        </p:nvCxnSpPr>
        <p:spPr>
          <a:xfrm>
            <a:off x="3970518" y="3860130"/>
            <a:ext cx="10603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38" name="Łącznik prostoliniowy 2137"/>
          <p:cNvCxnSpPr>
            <a:stCxn id="122" idx="3"/>
            <a:endCxn id="121" idx="1"/>
          </p:cNvCxnSpPr>
          <p:nvPr/>
        </p:nvCxnSpPr>
        <p:spPr>
          <a:xfrm flipV="1">
            <a:off x="3056257" y="2040952"/>
            <a:ext cx="291607"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0" name="Łącznik prostoliniowy 2139"/>
          <p:cNvCxnSpPr/>
          <p:nvPr/>
        </p:nvCxnSpPr>
        <p:spPr>
          <a:xfrm>
            <a:off x="3594901" y="1685167"/>
            <a:ext cx="0" cy="944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2" name="Łącznik prostoliniowy 2141"/>
          <p:cNvCxnSpPr/>
          <p:nvPr/>
        </p:nvCxnSpPr>
        <p:spPr>
          <a:xfrm flipH="1">
            <a:off x="1566634" y="1851670"/>
            <a:ext cx="1783528"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287" name="Picture 11" descr="D:\Vehicle vs IT security\wireless-connection.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051014" y="651284"/>
            <a:ext cx="209873" cy="209873"/>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D:\Vehicle vs IT security\5g.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85367" y="651284"/>
            <a:ext cx="205847" cy="205847"/>
          </a:xfrm>
          <a:prstGeom prst="rect">
            <a:avLst/>
          </a:prstGeom>
          <a:noFill/>
          <a:extLst>
            <a:ext uri="{909E8E84-426E-40DD-AFC4-6F175D3DCCD1}">
              <a14:hiddenFill xmlns:a14="http://schemas.microsoft.com/office/drawing/2010/main">
                <a:solidFill>
                  <a:srgbClr val="FFFFFF"/>
                </a:solidFill>
              </a14:hiddenFill>
            </a:ext>
          </a:extLst>
        </p:spPr>
      </p:pic>
      <p:cxnSp>
        <p:nvCxnSpPr>
          <p:cNvPr id="2144" name="Łącznik prostoliniowy 2143"/>
          <p:cNvCxnSpPr>
            <a:stCxn id="134" idx="3"/>
          </p:cNvCxnSpPr>
          <p:nvPr/>
        </p:nvCxnSpPr>
        <p:spPr>
          <a:xfrm>
            <a:off x="4839595" y="2629706"/>
            <a:ext cx="5965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8" name="Łącznik prostoliniowy 2147"/>
          <p:cNvCxnSpPr>
            <a:stCxn id="164" idx="0"/>
          </p:cNvCxnSpPr>
          <p:nvPr/>
        </p:nvCxnSpPr>
        <p:spPr>
          <a:xfrm flipV="1">
            <a:off x="5182804" y="2626987"/>
            <a:ext cx="0" cy="73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0" name="Łącznik prostoliniowy 2149"/>
          <p:cNvCxnSpPr>
            <a:stCxn id="163" idx="2"/>
          </p:cNvCxnSpPr>
          <p:nvPr/>
        </p:nvCxnSpPr>
        <p:spPr>
          <a:xfrm>
            <a:off x="5093345" y="2571751"/>
            <a:ext cx="0" cy="5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6" name="Łącznik łamany 2155"/>
          <p:cNvCxnSpPr/>
          <p:nvPr/>
        </p:nvCxnSpPr>
        <p:spPr>
          <a:xfrm rot="10800000">
            <a:off x="1195988" y="2102757"/>
            <a:ext cx="2154174" cy="108952"/>
          </a:xfrm>
          <a:prstGeom prst="bentConnector2">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3" name="Łącznik łamany 302"/>
          <p:cNvCxnSpPr/>
          <p:nvPr/>
        </p:nvCxnSpPr>
        <p:spPr>
          <a:xfrm rot="10800000">
            <a:off x="1242032" y="2139759"/>
            <a:ext cx="2154174" cy="108952"/>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8" name="Łącznik łamany 2157"/>
          <p:cNvCxnSpPr>
            <a:stCxn id="122" idx="1"/>
            <a:endCxn id="128" idx="3"/>
          </p:cNvCxnSpPr>
          <p:nvPr/>
        </p:nvCxnSpPr>
        <p:spPr>
          <a:xfrm rot="10800000" flipV="1">
            <a:off x="1566634" y="2040952"/>
            <a:ext cx="540886" cy="1819177"/>
          </a:xfrm>
          <a:prstGeom prst="bentConnector3">
            <a:avLst>
              <a:gd name="adj1" fmla="val 80817"/>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61" name="Łącznik prostoliniowy 2160"/>
          <p:cNvCxnSpPr>
            <a:stCxn id="142" idx="1"/>
            <a:endCxn id="124" idx="3"/>
          </p:cNvCxnSpPr>
          <p:nvPr/>
        </p:nvCxnSpPr>
        <p:spPr>
          <a:xfrm flipH="1">
            <a:off x="1566634" y="2626987"/>
            <a:ext cx="37686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63" name="Łącznik prostoliniowy 2162"/>
          <p:cNvCxnSpPr>
            <a:stCxn id="141" idx="1"/>
            <a:endCxn id="125" idx="3"/>
          </p:cNvCxnSpPr>
          <p:nvPr/>
        </p:nvCxnSpPr>
        <p:spPr>
          <a:xfrm flipH="1">
            <a:off x="1566634" y="2931790"/>
            <a:ext cx="376867"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65" name="Łącznik prostoliniowy 2164"/>
          <p:cNvCxnSpPr>
            <a:stCxn id="140" idx="1"/>
            <a:endCxn id="126" idx="3"/>
          </p:cNvCxnSpPr>
          <p:nvPr/>
        </p:nvCxnSpPr>
        <p:spPr>
          <a:xfrm flipH="1">
            <a:off x="1566634" y="3240862"/>
            <a:ext cx="376868"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67" name="Łącznik prostoliniowy 2166"/>
          <p:cNvCxnSpPr>
            <a:stCxn id="139" idx="1"/>
            <a:endCxn id="127" idx="3"/>
          </p:cNvCxnSpPr>
          <p:nvPr/>
        </p:nvCxnSpPr>
        <p:spPr>
          <a:xfrm flipH="1">
            <a:off x="1566634" y="3573380"/>
            <a:ext cx="376869"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70" name="Łącznik prostoliniowy 2169"/>
          <p:cNvCxnSpPr>
            <a:stCxn id="136" idx="3"/>
          </p:cNvCxnSpPr>
          <p:nvPr/>
        </p:nvCxnSpPr>
        <p:spPr>
          <a:xfrm>
            <a:off x="4831160" y="3240862"/>
            <a:ext cx="9649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5" name="Łącznik prostoliniowy 324"/>
          <p:cNvCxnSpPr>
            <a:stCxn id="137" idx="3"/>
          </p:cNvCxnSpPr>
          <p:nvPr/>
        </p:nvCxnSpPr>
        <p:spPr>
          <a:xfrm>
            <a:off x="4831160" y="3543858"/>
            <a:ext cx="9067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9" name="Łącznik prostoliniowy 328"/>
          <p:cNvCxnSpPr/>
          <p:nvPr/>
        </p:nvCxnSpPr>
        <p:spPr>
          <a:xfrm>
            <a:off x="5737890" y="3543858"/>
            <a:ext cx="20226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2" name="Łącznik prostoliniowy 331"/>
          <p:cNvCxnSpPr/>
          <p:nvPr/>
        </p:nvCxnSpPr>
        <p:spPr>
          <a:xfrm>
            <a:off x="5789559" y="3240862"/>
            <a:ext cx="20226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59" name="Łącznik prostoliniowy 258"/>
          <p:cNvCxnSpPr>
            <a:stCxn id="158" idx="3"/>
            <a:endCxn id="155" idx="1"/>
          </p:cNvCxnSpPr>
          <p:nvPr/>
        </p:nvCxnSpPr>
        <p:spPr>
          <a:xfrm>
            <a:off x="6084168" y="2638698"/>
            <a:ext cx="1679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8" name="Łącznik prostoliniowy 347"/>
          <p:cNvCxnSpPr>
            <a:cxnSpLocks/>
          </p:cNvCxnSpPr>
          <p:nvPr/>
        </p:nvCxnSpPr>
        <p:spPr>
          <a:xfrm flipH="1">
            <a:off x="157916" y="4299941"/>
            <a:ext cx="11113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7" name="Łącznik prostoliniowy 266"/>
          <p:cNvCxnSpPr/>
          <p:nvPr/>
        </p:nvCxnSpPr>
        <p:spPr>
          <a:xfrm flipV="1">
            <a:off x="5137845" y="3150706"/>
            <a:ext cx="0" cy="90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Łącznik prostoliniowy 351"/>
          <p:cNvCxnSpPr/>
          <p:nvPr/>
        </p:nvCxnSpPr>
        <p:spPr>
          <a:xfrm flipV="1">
            <a:off x="5371478" y="3240862"/>
            <a:ext cx="0" cy="90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Łącznik prostoliniowy 352"/>
          <p:cNvCxnSpPr/>
          <p:nvPr/>
        </p:nvCxnSpPr>
        <p:spPr>
          <a:xfrm flipV="1">
            <a:off x="5580112" y="3143932"/>
            <a:ext cx="0" cy="90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4" name="Łącznik prostoliniowy 353"/>
          <p:cNvCxnSpPr/>
          <p:nvPr/>
        </p:nvCxnSpPr>
        <p:spPr>
          <a:xfrm flipV="1">
            <a:off x="4988290" y="3453702"/>
            <a:ext cx="0" cy="90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5" name="Łącznik prostoliniowy 354"/>
          <p:cNvCxnSpPr/>
          <p:nvPr/>
        </p:nvCxnSpPr>
        <p:spPr>
          <a:xfrm flipV="1">
            <a:off x="5259038" y="3543858"/>
            <a:ext cx="0" cy="90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6" name="Łącznik prostoliniowy 355"/>
          <p:cNvCxnSpPr/>
          <p:nvPr/>
        </p:nvCxnSpPr>
        <p:spPr>
          <a:xfrm flipV="1">
            <a:off x="5544108" y="3453702"/>
            <a:ext cx="0" cy="90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8" name="Łącznik prostoliniowy 357"/>
          <p:cNvCxnSpPr/>
          <p:nvPr/>
        </p:nvCxnSpPr>
        <p:spPr>
          <a:xfrm>
            <a:off x="157916" y="4731473"/>
            <a:ext cx="1111318"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2" name="Łącznik prostoliniowy 361"/>
          <p:cNvCxnSpPr>
            <a:cxnSpLocks/>
          </p:cNvCxnSpPr>
          <p:nvPr/>
        </p:nvCxnSpPr>
        <p:spPr>
          <a:xfrm flipH="1">
            <a:off x="157916" y="4515707"/>
            <a:ext cx="1111318"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364" name="Prostokąt 363"/>
          <p:cNvSpPr/>
          <p:nvPr/>
        </p:nvSpPr>
        <p:spPr>
          <a:xfrm>
            <a:off x="1403645" y="4431069"/>
            <a:ext cx="453970" cy="169277"/>
          </a:xfrm>
          <a:prstGeom prst="rect">
            <a:avLst/>
          </a:prstGeom>
        </p:spPr>
        <p:txBody>
          <a:bodyPr wrap="none">
            <a:spAutoFit/>
          </a:bodyPr>
          <a:lstStyle/>
          <a:p>
            <a:r>
              <a:rPr lang="pl-PL" sz="500" dirty="0" err="1">
                <a:solidFill>
                  <a:srgbClr val="FFFFFF"/>
                </a:solidFill>
                <a:latin typeface="Cousine"/>
                <a:ea typeface="Cousine"/>
                <a:cs typeface="Cousine"/>
                <a:sym typeface="Cousine"/>
              </a:rPr>
              <a:t>FlexRay</a:t>
            </a:r>
            <a:endParaRPr lang="en-US" sz="1050" dirty="0"/>
          </a:p>
        </p:txBody>
      </p:sp>
      <p:pic>
        <p:nvPicPr>
          <p:cNvPr id="280" name="Picture 7" descr="D:\Vehicle vs IT security\radio.png"/>
          <p:cNvPicPr>
            <a:picLocks noChangeAspect="1" noChangeArrowheads="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43565" y="3507854"/>
            <a:ext cx="140803" cy="140803"/>
          </a:xfrm>
          <a:prstGeom prst="rect">
            <a:avLst/>
          </a:prstGeom>
          <a:noFill/>
          <a:extLst>
            <a:ext uri="{909E8E84-426E-40DD-AFC4-6F175D3DCCD1}">
              <a14:hiddenFill xmlns:a14="http://schemas.microsoft.com/office/drawing/2010/main">
                <a:solidFill>
                  <a:srgbClr val="FFFFFF"/>
                </a:solidFill>
              </a14:hiddenFill>
            </a:ext>
          </a:extLst>
        </p:spPr>
      </p:pic>
      <p:sp>
        <p:nvSpPr>
          <p:cNvPr id="378" name="Prostokąt 377"/>
          <p:cNvSpPr/>
          <p:nvPr/>
        </p:nvSpPr>
        <p:spPr>
          <a:xfrm>
            <a:off x="6804248" y="4876006"/>
            <a:ext cx="1928733" cy="200055"/>
          </a:xfrm>
          <a:prstGeom prst="rect">
            <a:avLst/>
          </a:prstGeom>
        </p:spPr>
        <p:txBody>
          <a:bodyPr wrap="none">
            <a:spAutoFit/>
          </a:bodyPr>
          <a:lstStyle/>
          <a:p>
            <a:r>
              <a:rPr lang="pl-PL" sz="700" dirty="0">
                <a:solidFill>
                  <a:srgbClr val="FFFFFF"/>
                </a:solidFill>
                <a:latin typeface="Cousine"/>
                <a:ea typeface="Cousine"/>
                <a:cs typeface="Cousine"/>
                <a:sym typeface="Cousine"/>
              </a:rPr>
              <a:t>A </a:t>
            </a:r>
            <a:r>
              <a:rPr lang="pl-PL" sz="700" dirty="0" err="1">
                <a:solidFill>
                  <a:srgbClr val="FFFFFF"/>
                </a:solidFill>
                <a:latin typeface="Cousine"/>
                <a:ea typeface="Cousine"/>
                <a:cs typeface="Cousine"/>
                <a:sym typeface="Cousine"/>
              </a:rPr>
              <a:t>simplified</a:t>
            </a:r>
            <a:r>
              <a:rPr lang="pl-PL" sz="700" dirty="0">
                <a:solidFill>
                  <a:srgbClr val="FFFFFF"/>
                </a:solidFill>
                <a:latin typeface="Cousine"/>
                <a:ea typeface="Cousine"/>
                <a:cs typeface="Cousine"/>
                <a:sym typeface="Cousine"/>
              </a:rPr>
              <a:t> </a:t>
            </a:r>
            <a:r>
              <a:rPr lang="pl-PL" sz="700" dirty="0" err="1">
                <a:solidFill>
                  <a:srgbClr val="FFFFFF"/>
                </a:solidFill>
                <a:latin typeface="Cousine"/>
                <a:ea typeface="Cousine"/>
                <a:cs typeface="Cousine"/>
                <a:sym typeface="Cousine"/>
              </a:rPr>
              <a:t>vehicle</a:t>
            </a:r>
            <a:r>
              <a:rPr lang="pl-PL" sz="700" dirty="0">
                <a:solidFill>
                  <a:srgbClr val="FFFFFF"/>
                </a:solidFill>
                <a:latin typeface="Cousine"/>
                <a:ea typeface="Cousine"/>
                <a:cs typeface="Cousine"/>
                <a:sym typeface="Cousine"/>
              </a:rPr>
              <a:t> network map</a:t>
            </a:r>
          </a:p>
        </p:txBody>
      </p:sp>
      <p:sp>
        <p:nvSpPr>
          <p:cNvPr id="15" name="AutoShape 2" descr="OBD2 Explained - A Simple Intro [2021 | The #1 Tutorial] – CSS Electron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3" name="Picture 5" descr="OBD – Wikipedia, wolna encyklo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62" y="1669444"/>
            <a:ext cx="590574" cy="236230"/>
          </a:xfrm>
          <a:prstGeom prst="rect">
            <a:avLst/>
          </a:prstGeom>
          <a:noFill/>
          <a:extLst>
            <a:ext uri="{909E8E84-426E-40DD-AFC4-6F175D3DCCD1}">
              <a14:hiddenFill xmlns:a14="http://schemas.microsoft.com/office/drawing/2010/main">
                <a:solidFill>
                  <a:srgbClr val="FFFFFF"/>
                </a:solidFill>
              </a14:hiddenFill>
            </a:ext>
          </a:extLst>
        </p:spPr>
      </p:pic>
      <p:sp>
        <p:nvSpPr>
          <p:cNvPr id="108" name="Prostokąt 107"/>
          <p:cNvSpPr/>
          <p:nvPr/>
        </p:nvSpPr>
        <p:spPr>
          <a:xfrm>
            <a:off x="3496492" y="843558"/>
            <a:ext cx="432779" cy="1631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Sens 1</a:t>
            </a:r>
            <a:endParaRPr lang="en-US" sz="500" dirty="0">
              <a:solidFill>
                <a:schemeClr val="tx1"/>
              </a:solidFill>
              <a:latin typeface="Cousine" panose="02070409020205020404" pitchFamily="49" charset="0"/>
              <a:cs typeface="Cousine" panose="02070409020205020404" pitchFamily="49" charset="0"/>
            </a:endParaRPr>
          </a:p>
        </p:txBody>
      </p:sp>
      <p:sp>
        <p:nvSpPr>
          <p:cNvPr id="119" name="Prostokąt 118"/>
          <p:cNvSpPr/>
          <p:nvPr/>
        </p:nvSpPr>
        <p:spPr>
          <a:xfrm>
            <a:off x="5544108" y="1271940"/>
            <a:ext cx="792087" cy="1378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Display </a:t>
            </a:r>
            <a:r>
              <a:rPr lang="pl-PL" sz="500" dirty="0" err="1">
                <a:solidFill>
                  <a:schemeClr val="tx1"/>
                </a:solidFill>
                <a:latin typeface="Cousine" panose="02070409020205020404" pitchFamily="49" charset="0"/>
                <a:cs typeface="Cousine" panose="02070409020205020404" pitchFamily="49" charset="0"/>
              </a:rPr>
              <a:t>Rear</a:t>
            </a:r>
            <a:endParaRPr lang="en-US" sz="500" dirty="0">
              <a:solidFill>
                <a:schemeClr val="tx1"/>
              </a:solidFill>
              <a:latin typeface="Cousine" panose="02070409020205020404" pitchFamily="49" charset="0"/>
              <a:cs typeface="Cousine" panose="02070409020205020404" pitchFamily="49" charset="0"/>
            </a:endParaRPr>
          </a:p>
        </p:txBody>
      </p:sp>
      <p:sp>
        <p:nvSpPr>
          <p:cNvPr id="121" name="Prostokąt 120"/>
          <p:cNvSpPr/>
          <p:nvPr/>
        </p:nvSpPr>
        <p:spPr>
          <a:xfrm>
            <a:off x="3347864" y="1798186"/>
            <a:ext cx="1500166" cy="4855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500" dirty="0">
                <a:solidFill>
                  <a:schemeClr val="tx1"/>
                </a:solidFill>
                <a:latin typeface="Cousine" panose="02070409020205020404" pitchFamily="49" charset="0"/>
                <a:cs typeface="Cousine" panose="02070409020205020404" pitchFamily="49" charset="0"/>
              </a:rPr>
              <a:t>Gateway / Body Control Module</a:t>
            </a:r>
            <a:endParaRPr lang="en-US" sz="500" dirty="0">
              <a:solidFill>
                <a:schemeClr val="tx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139990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numeru slajdu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3074" name="Picture 2" descr="D:\Vehicle vs IT security\bentley-bentayga-wiring-harn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1" y="0"/>
            <a:ext cx="918841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501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0EA2-7A95-336A-343A-2C4377EC8228}"/>
              </a:ext>
            </a:extLst>
          </p:cNvPr>
          <p:cNvSpPr>
            <a:spLocks noGrp="1"/>
          </p:cNvSpPr>
          <p:nvPr>
            <p:ph type="title"/>
          </p:nvPr>
        </p:nvSpPr>
        <p:spPr/>
        <p:txBody>
          <a:bodyPr/>
          <a:lstStyle/>
          <a:p>
            <a:r>
              <a:rPr lang="pl-PL" dirty="0"/>
              <a:t>Why CAN ?</a:t>
            </a:r>
          </a:p>
        </p:txBody>
      </p:sp>
      <p:sp>
        <p:nvSpPr>
          <p:cNvPr id="6" name="Slide Number Placeholder 5">
            <a:extLst>
              <a:ext uri="{FF2B5EF4-FFF2-40B4-BE49-F238E27FC236}">
                <a16:creationId xmlns:a16="http://schemas.microsoft.com/office/drawing/2014/main" id="{25A9A016-046F-B578-1E8D-151C1A00B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Oval 6">
            <a:extLst>
              <a:ext uri="{FF2B5EF4-FFF2-40B4-BE49-F238E27FC236}">
                <a16:creationId xmlns:a16="http://schemas.microsoft.com/office/drawing/2014/main" id="{20195035-1F20-FA17-C608-C40A36EB9B08}"/>
              </a:ext>
            </a:extLst>
          </p:cNvPr>
          <p:cNvSpPr/>
          <p:nvPr/>
        </p:nvSpPr>
        <p:spPr>
          <a:xfrm>
            <a:off x="4664257" y="411750"/>
            <a:ext cx="4320000" cy="432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dirty="0"/>
              <a:t>1.2 Bilion </a:t>
            </a:r>
          </a:p>
          <a:p>
            <a:pPr algn="ctr"/>
            <a:r>
              <a:rPr lang="pl-PL" sz="1000" dirty="0"/>
              <a:t>CAN nodes In 2014</a:t>
            </a:r>
          </a:p>
        </p:txBody>
      </p:sp>
      <p:sp>
        <p:nvSpPr>
          <p:cNvPr id="8" name="Oval 7">
            <a:extLst>
              <a:ext uri="{FF2B5EF4-FFF2-40B4-BE49-F238E27FC236}">
                <a16:creationId xmlns:a16="http://schemas.microsoft.com/office/drawing/2014/main" id="{5777B447-5CBE-BC02-094B-DAE752C6ED2D}"/>
              </a:ext>
            </a:extLst>
          </p:cNvPr>
          <p:cNvSpPr/>
          <p:nvPr/>
        </p:nvSpPr>
        <p:spPr>
          <a:xfrm>
            <a:off x="159743" y="1301492"/>
            <a:ext cx="2880000" cy="28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dirty="0"/>
              <a:t>800 Million </a:t>
            </a:r>
          </a:p>
          <a:p>
            <a:pPr algn="ctr"/>
            <a:r>
              <a:rPr lang="pl-PL" sz="1000" dirty="0"/>
              <a:t>WI-Fi controllers in 2014</a:t>
            </a:r>
          </a:p>
        </p:txBody>
      </p:sp>
      <p:sp>
        <p:nvSpPr>
          <p:cNvPr id="9" name="Oval 8">
            <a:extLst>
              <a:ext uri="{FF2B5EF4-FFF2-40B4-BE49-F238E27FC236}">
                <a16:creationId xmlns:a16="http://schemas.microsoft.com/office/drawing/2014/main" id="{E0EA0B5F-7AD5-E3E3-BC29-F085B34E485B}"/>
              </a:ext>
            </a:extLst>
          </p:cNvPr>
          <p:cNvSpPr/>
          <p:nvPr/>
        </p:nvSpPr>
        <p:spPr>
          <a:xfrm>
            <a:off x="3106104" y="2047533"/>
            <a:ext cx="1440000" cy="144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dirty="0"/>
              <a:t>400 milion </a:t>
            </a:r>
          </a:p>
          <a:p>
            <a:pPr algn="ctr"/>
            <a:r>
              <a:rPr lang="pl-PL" sz="1000" dirty="0"/>
              <a:t>Wired ethernet ports in 2014</a:t>
            </a:r>
          </a:p>
        </p:txBody>
      </p:sp>
      <p:sp>
        <p:nvSpPr>
          <p:cNvPr id="12" name="Prostokąt 377">
            <a:extLst>
              <a:ext uri="{FF2B5EF4-FFF2-40B4-BE49-F238E27FC236}">
                <a16:creationId xmlns:a16="http://schemas.microsoft.com/office/drawing/2014/main" id="{ED589BCF-C6A0-531D-816F-BEE3EE95BD6E}"/>
              </a:ext>
            </a:extLst>
          </p:cNvPr>
          <p:cNvSpPr/>
          <p:nvPr/>
        </p:nvSpPr>
        <p:spPr>
          <a:xfrm>
            <a:off x="6588260" y="4879054"/>
            <a:ext cx="2509020" cy="184666"/>
          </a:xfrm>
          <a:prstGeom prst="rect">
            <a:avLst/>
          </a:prstGeom>
        </p:spPr>
        <p:txBody>
          <a:bodyPr wrap="none">
            <a:spAutoFit/>
          </a:bodyPr>
          <a:lstStyle/>
          <a:p>
            <a:r>
              <a:rPr lang="pl-PL" sz="600" dirty="0">
                <a:solidFill>
                  <a:srgbClr val="FFFFFF"/>
                </a:solidFill>
                <a:latin typeface="Cousine"/>
                <a:ea typeface="Cousine"/>
                <a:cs typeface="Cousine"/>
                <a:sym typeface="Cousine"/>
              </a:rPr>
              <a:t>Source:Automotive Ethernet – the Defifnitive Guide</a:t>
            </a:r>
          </a:p>
        </p:txBody>
      </p:sp>
      <p:pic>
        <p:nvPicPr>
          <p:cNvPr id="14" name="Picture 13" descr="Shape&#10;&#10;Description automatically generated with low confidence">
            <a:extLst>
              <a:ext uri="{FF2B5EF4-FFF2-40B4-BE49-F238E27FC236}">
                <a16:creationId xmlns:a16="http://schemas.microsoft.com/office/drawing/2014/main" id="{3D400013-FCC1-AF0A-62D8-9C016ECA2F19}"/>
              </a:ext>
            </a:extLst>
          </p:cNvPr>
          <p:cNvPicPr>
            <a:picLocks noChangeAspect="1"/>
          </p:cNvPicPr>
          <p:nvPr/>
        </p:nvPicPr>
        <p:blipFill>
          <a:blip r:embed="rId2"/>
          <a:stretch>
            <a:fillRect/>
          </a:stretch>
        </p:blipFill>
        <p:spPr>
          <a:xfrm>
            <a:off x="1043608" y="3075806"/>
            <a:ext cx="938612" cy="938612"/>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6EACBC4A-77ED-6597-F12F-42BFB8F20364}"/>
              </a:ext>
            </a:extLst>
          </p:cNvPr>
          <p:cNvPicPr>
            <a:picLocks noChangeAspect="1"/>
          </p:cNvPicPr>
          <p:nvPr/>
        </p:nvPicPr>
        <p:blipFill>
          <a:blip r:embed="rId3"/>
          <a:stretch>
            <a:fillRect/>
          </a:stretch>
        </p:blipFill>
        <p:spPr>
          <a:xfrm>
            <a:off x="3641054" y="3075806"/>
            <a:ext cx="360177" cy="360177"/>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7F8CB47A-3FE1-E9CD-614B-91587D5E0E1C}"/>
              </a:ext>
            </a:extLst>
          </p:cNvPr>
          <p:cNvPicPr>
            <a:picLocks noChangeAspect="1"/>
          </p:cNvPicPr>
          <p:nvPr/>
        </p:nvPicPr>
        <p:blipFill>
          <a:blip r:embed="rId4"/>
          <a:stretch>
            <a:fillRect/>
          </a:stretch>
        </p:blipFill>
        <p:spPr>
          <a:xfrm>
            <a:off x="6444208" y="3583016"/>
            <a:ext cx="730987" cy="730987"/>
          </a:xfrm>
          <a:prstGeom prst="rect">
            <a:avLst/>
          </a:prstGeom>
        </p:spPr>
      </p:pic>
    </p:spTree>
    <p:extLst>
      <p:ext uri="{BB962C8B-B14F-4D97-AF65-F5344CB8AC3E}">
        <p14:creationId xmlns:p14="http://schemas.microsoft.com/office/powerpoint/2010/main" val="2720758986"/>
      </p:ext>
    </p:extLst>
  </p:cSld>
  <p:clrMapOvr>
    <a:masterClrMapping/>
  </p:clrMapOvr>
</p:sld>
</file>

<file path=ppt/theme/theme1.xml><?xml version="1.0" encoding="utf-8"?>
<a:theme xmlns:a="http://schemas.openxmlformats.org/drawingml/2006/main"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FEVSettings>
  <Version Version="6.0.1.5">
    <Version/>
  </Version>
  <Shapes>
    <Status w="2.9800" h="0.77" x="30.31" y="3.72" FontName="Segoe UI" FontSize="12" FontColor="0, 0, 0" FontBold="false" LineWeight="0" hAlign="right" vAlign="top" HasBulet="false" BuletFontName="Arial Narrow" BuletChar="35" outline="false" Color="255, 255, 255" LineColor="0, 0, 0" Fit="ShapeToFitText" hashtag="» " TextWrap="false" Align="Left">
      <Stick>ANALYSIS STILL IN PROGRESS</Stick>
      <Stick>ANONYMISIERTER AUSZUG</Stick>
      <Stick>BACKGROUND</Stick>
      <Stick>BACKUP</Stick>
      <Stick>BEISPIEL</Stick>
      <Stick>BEST PRACTICE</Stick>
      <Stick>CASE EXAMPLE</Stick>
      <Stick>CASE STUDY</Stick>
      <Stick>CLIENT EXAMPLE</Stick>
      <Stick>CONFIDENTIAL</Stick>
      <Stick>CURRENT SITUATION</Stick>
      <Stick>FIRST DRAFT</Stick>
      <Stick>FIRST ESTIMATE</Stick>
      <Stick>FOR DISCUSSION</Stick>
      <Stick>ILLUSTRATIVE</Stick>
      <Stick>INDICATIVE</Stick>
      <Stick>LONG TERM</Stick>
      <Stick>MAJOR ITEMS</Stick>
      <Stick>NOT SANITIZED</Stick>
      <Stick>PRELIMINARY</Stick>
      <Stick>PRELIMINARY EXAMPLE</Stick>
      <Stick>PROJECT EXAMPLE</Stick>
      <Stick>PROJECT EXECUTION</Stick>
      <Stick>REVISION</Stick>
      <Stick>ROUGH ESTIMATE</Stick>
      <Stick>SELECTED EXAMPLES</Stick>
      <Stick>SHORT TERM</Stick>
      <Stick>SIMPLIEFIED PROJECT EXAMPLE</Stick>
      <Stick>SIMPLIFIED</Stick>
      <Stick>SIMPLIFIED EXAMPLE</Stick>
      <Stick>STATUS 03/2008</Stick>
      <Stick>STEERING COMMITTEE</Stick>
      <Stick>STRICTLY CONFIDENTIAL</Stick>
      <Stick>SUPPORTED BY</Stick>
      <Stick>TO BE APPROVED</Stick>
      <Stick>TO BE COMPLETED</Stick>
      <Stick>TO BE DETERMINED</Stick>
      <Stick>TO BE EXMINED</Stick>
      <Stick>TO BE VERIFIED</Stick>
      <Stick>TYPICAL SITUATION</Stick>
      <Stick>UPDATED</Stick>
      <Stick>WORK IN PROGRESS</Stick>
    </Status>
    <Comment w="6.99" h="3.1" x="0" y="0" FontName="Segoe UI" FontSize="18" FontColor="0, 0, 0" FontBold="false" LineWeight="0" FitText="false" hAlign="right" vAlign="top" HasBulet="false" BuletFontName="" BuletChar="" outline="false" Color="146, 208, 80" LineColor="0, 0, 0" Fit="TextToFitShape" hashtag="" TextWrap="true" Align="Center">
      <Stick>DRAFT</Stick>
      <Stick>. . .</Stick>
      <Stick>. .</Stick>
      <Stick>.</Stick>
    </Comment>
  </Shapes>
  <Agenda Visible="False" Title="AGENDA" SeperateSubchapters="true">
    <Paths/>
    <Title/>
    <Slidenumbers/>
    <Hyperlinks/>
    <Includesection/>
    <Includesublevel/>
  </Agenda>
  <QualityChecker Visible="False"/>
  <Painter Visible="True" PaintMode="1" PaintShape="True" Zoom="True">
    <DefItem All="False" ShapeHeight="True" ShapeWidth="True" ShapeLeft="True" ShapeTop="True" LockAspectRatio="False" FontName="True" FontSize="True" FontColor="True" FontCaps="True" ParagraphAlignment="True" ParagraphPosition="True" ParagraphMarginLeft="True" ParagraphMarginRight="True" ParagraphMarginTop="True" ParagraphMarginBottom="True" BulletVisible="True" FillVisible="True" LineVisible="True" ShapeWordWrap="True" ShapeAutoFit="True" FillColor="True" FillColorTransparency="True" LineColor="True" LineColorTransparency="True" LineWidth="True" LineStyle="True"/>
    <Items/>
  </Painter>
</FEVSettings>
</file>

<file path=customXml/itemProps1.xml><?xml version="1.0" encoding="utf-8"?>
<ds:datastoreItem xmlns:ds="http://schemas.openxmlformats.org/officeDocument/2006/customXml" ds:itemID="{31A7E824-E5B5-4399-AA2D-45280A2DBFDB}">
  <ds:schemaRefs/>
</ds:datastoreItem>
</file>

<file path=docProps/app.xml><?xml version="1.0" encoding="utf-8"?>
<Properties xmlns="http://schemas.openxmlformats.org/officeDocument/2006/extended-properties" xmlns:vt="http://schemas.openxmlformats.org/officeDocument/2006/docPropsVTypes">
  <TotalTime>0</TotalTime>
  <Words>3855</Words>
  <Application>Microsoft Office PowerPoint</Application>
  <PresentationFormat>On-screen Show (16:9)</PresentationFormat>
  <Paragraphs>528</Paragraphs>
  <Slides>45</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Open Sans</vt:lpstr>
      <vt:lpstr>inherit</vt:lpstr>
      <vt:lpstr>Calibri Regular</vt:lpstr>
      <vt:lpstr>Literata</vt:lpstr>
      <vt:lpstr>Cousine</vt:lpstr>
      <vt:lpstr>Noticia Text</vt:lpstr>
      <vt:lpstr>Valentine template</vt:lpstr>
      <vt:lpstr>Am I your  younger brother?</vt:lpstr>
      <vt:lpstr>Hello world!</vt:lpstr>
      <vt:lpstr>PowerPoint Presentation</vt:lpstr>
      <vt:lpstr>PowerPoint Presentation</vt:lpstr>
      <vt:lpstr>PowerPoint Presentation</vt:lpstr>
      <vt:lpstr>PowerPoint Presentation</vt:lpstr>
      <vt:lpstr>PowerPoint Presentation</vt:lpstr>
      <vt:lpstr>PowerPoint Presentation</vt:lpstr>
      <vt:lpstr>Why CAN ?</vt:lpstr>
      <vt:lpstr>PowerPoint Presentation</vt:lpstr>
      <vt:lpstr>Tampered OBDII device</vt:lpstr>
      <vt:lpstr>Maliciously crafted directly attached</vt:lpstr>
      <vt:lpstr>The Jeep Hack</vt:lpstr>
      <vt:lpstr>PowerPoint Presentation</vt:lpstr>
      <vt:lpstr>„CAN” it be secure ?</vt:lpstr>
      <vt:lpstr>PowerPoint Presentation</vt:lpstr>
      <vt:lpstr>PowerPoint Presentation</vt:lpstr>
      <vt:lpstr>Denial of Service (DoS) Attack</vt:lpstr>
      <vt:lpstr>CAN ARBITRATION</vt:lpstr>
      <vt:lpstr>PowerPoint Presentation</vt:lpstr>
      <vt:lpstr>Login Password </vt:lpstr>
      <vt:lpstr>Common Authentication Types  </vt:lpstr>
      <vt:lpstr>Evolution of authentication methods to ECU </vt:lpstr>
      <vt:lpstr>PowerPoint Presentation</vt:lpstr>
      <vt:lpstr>PowerPoint Presentation</vt:lpstr>
      <vt:lpstr>Bypassing Security access</vt:lpstr>
      <vt:lpstr>Past Attacks – Security Access </vt:lpstr>
      <vt:lpstr>PowerPoint Presentation</vt:lpstr>
      <vt:lpstr>Chain of Trust</vt:lpstr>
      <vt:lpstr>Role based Authentication Dynamic vs Static Authorization </vt:lpstr>
      <vt:lpstr>PowerPoint Presentation</vt:lpstr>
      <vt:lpstr>PowerPoint Presentation</vt:lpstr>
      <vt:lpstr>Average age of passenger cars in some European countries</vt:lpstr>
      <vt:lpstr>Lengths for cryptographic primitivies depending on their year of use (in bits)</vt:lpstr>
      <vt:lpstr>Operational risks of using open source code</vt:lpstr>
      <vt:lpstr>Incident response</vt:lpstr>
      <vt:lpstr>Wakeup !!</vt:lpstr>
      <vt:lpstr>Window of oportunity </vt:lpstr>
      <vt:lpstr>PowerPoint Presentation</vt:lpstr>
      <vt:lpstr>PowerPoint Presentation</vt:lpstr>
      <vt:lpstr>TPMS </vt:lpstr>
      <vt:lpstr>TPMS - Tire Pressure Monitoring System</vt:lpstr>
      <vt:lpstr>TPMS - attack scenarios</vt:lpstr>
      <vt:lpstr>Attack on cameras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Maciej</dc:creator>
  <cp:lastModifiedBy>Jesionek, Szymon</cp:lastModifiedBy>
  <cp:revision>93</cp:revision>
  <dcterms:modified xsi:type="dcterms:W3CDTF">2022-10-04T13:02:43Z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EVSettings">
    <vt:lpwstr>{31A7E824-E5B5-4399-AA2D-45280A2DBFDB}</vt:lpwstr>
  </property>
</Properties>
</file>